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1"/>
  </p:notesMasterIdLst>
  <p:handoutMasterIdLst>
    <p:handoutMasterId r:id="rId92"/>
  </p:handoutMasterIdLst>
  <p:sldIdLst>
    <p:sldId id="647" r:id="rId2"/>
    <p:sldId id="654" r:id="rId3"/>
    <p:sldId id="707" r:id="rId4"/>
    <p:sldId id="566" r:id="rId5"/>
    <p:sldId id="586" r:id="rId6"/>
    <p:sldId id="449" r:id="rId7"/>
    <p:sldId id="529" r:id="rId8"/>
    <p:sldId id="511" r:id="rId9"/>
    <p:sldId id="450" r:id="rId10"/>
    <p:sldId id="655" r:id="rId11"/>
    <p:sldId id="530" r:id="rId12"/>
    <p:sldId id="597" r:id="rId13"/>
    <p:sldId id="639" r:id="rId14"/>
    <p:sldId id="648" r:id="rId15"/>
    <p:sldId id="569" r:id="rId16"/>
    <p:sldId id="587" r:id="rId17"/>
    <p:sldId id="571" r:id="rId18"/>
    <p:sldId id="646" r:id="rId19"/>
    <p:sldId id="572" r:id="rId20"/>
    <p:sldId id="573" r:id="rId21"/>
    <p:sldId id="574" r:id="rId22"/>
    <p:sldId id="575" r:id="rId23"/>
    <p:sldId id="576" r:id="rId24"/>
    <p:sldId id="652" r:id="rId25"/>
    <p:sldId id="577" r:id="rId26"/>
    <p:sldId id="610" r:id="rId27"/>
    <p:sldId id="612" r:id="rId28"/>
    <p:sldId id="588" r:id="rId29"/>
    <p:sldId id="578" r:id="rId30"/>
    <p:sldId id="589" r:id="rId31"/>
    <p:sldId id="585" r:id="rId32"/>
    <p:sldId id="591" r:id="rId33"/>
    <p:sldId id="584" r:id="rId34"/>
    <p:sldId id="590" r:id="rId35"/>
    <p:sldId id="580" r:id="rId36"/>
    <p:sldId id="581" r:id="rId37"/>
    <p:sldId id="582" r:id="rId38"/>
    <p:sldId id="583" r:id="rId39"/>
    <p:sldId id="592" r:id="rId40"/>
    <p:sldId id="656" r:id="rId41"/>
    <p:sldId id="659" r:id="rId42"/>
    <p:sldId id="660" r:id="rId43"/>
    <p:sldId id="661" r:id="rId44"/>
    <p:sldId id="662" r:id="rId45"/>
    <p:sldId id="663" r:id="rId46"/>
    <p:sldId id="664" r:id="rId47"/>
    <p:sldId id="657" r:id="rId48"/>
    <p:sldId id="658" r:id="rId49"/>
    <p:sldId id="665" r:id="rId50"/>
    <p:sldId id="666" r:id="rId51"/>
    <p:sldId id="667" r:id="rId52"/>
    <p:sldId id="668" r:id="rId53"/>
    <p:sldId id="669" r:id="rId54"/>
    <p:sldId id="670" r:id="rId55"/>
    <p:sldId id="671" r:id="rId56"/>
    <p:sldId id="672" r:id="rId57"/>
    <p:sldId id="673" r:id="rId58"/>
    <p:sldId id="674" r:id="rId59"/>
    <p:sldId id="675" r:id="rId60"/>
    <p:sldId id="676" r:id="rId61"/>
    <p:sldId id="677" r:id="rId62"/>
    <p:sldId id="678" r:id="rId63"/>
    <p:sldId id="688" r:id="rId64"/>
    <p:sldId id="689" r:id="rId65"/>
    <p:sldId id="691" r:id="rId66"/>
    <p:sldId id="692" r:id="rId67"/>
    <p:sldId id="693" r:id="rId68"/>
    <p:sldId id="694" r:id="rId69"/>
    <p:sldId id="695" r:id="rId70"/>
    <p:sldId id="696" r:id="rId71"/>
    <p:sldId id="697" r:id="rId72"/>
    <p:sldId id="698" r:id="rId73"/>
    <p:sldId id="699" r:id="rId74"/>
    <p:sldId id="701" r:id="rId75"/>
    <p:sldId id="702" r:id="rId76"/>
    <p:sldId id="703" r:id="rId77"/>
    <p:sldId id="704" r:id="rId78"/>
    <p:sldId id="705" r:id="rId79"/>
    <p:sldId id="706" r:id="rId80"/>
    <p:sldId id="714" r:id="rId81"/>
    <p:sldId id="708" r:id="rId82"/>
    <p:sldId id="709" r:id="rId83"/>
    <p:sldId id="716" r:id="rId84"/>
    <p:sldId id="710" r:id="rId85"/>
    <p:sldId id="717" r:id="rId86"/>
    <p:sldId id="715" r:id="rId87"/>
    <p:sldId id="711" r:id="rId88"/>
    <p:sldId id="712" r:id="rId89"/>
    <p:sldId id="713" r:id="rId9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242730"/>
    <a:srgbClr val="EDEEEF"/>
    <a:srgbClr val="3636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51" autoAdjust="0"/>
    <p:restoredTop sz="96213" autoAdjust="0"/>
  </p:normalViewPr>
  <p:slideViewPr>
    <p:cSldViewPr>
      <p:cViewPr varScale="1">
        <p:scale>
          <a:sx n="110" d="100"/>
          <a:sy n="110" d="100"/>
        </p:scale>
        <p:origin x="1104" y="114"/>
      </p:cViewPr>
      <p:guideLst>
        <p:guide orient="horz" pos="2160"/>
        <p:guide pos="2880"/>
      </p:guideLst>
    </p:cSldViewPr>
  </p:slideViewPr>
  <p:outlineViewPr>
    <p:cViewPr>
      <p:scale>
        <a:sx n="33" d="100"/>
        <a:sy n="33" d="100"/>
      </p:scale>
      <p:origin x="48"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3" tIns="46587" rIns="93173" bIns="46587" rtlCol="0"/>
          <a:lstStyle>
            <a:lvl1pPr algn="l">
              <a:defRPr sz="1200"/>
            </a:lvl1pPr>
          </a:lstStyle>
          <a:p>
            <a:r>
              <a:rPr lang="en-US"/>
              <a:t>Docs-MP3-PortalExperience</a:t>
            </a:r>
          </a:p>
        </p:txBody>
      </p:sp>
      <p:sp>
        <p:nvSpPr>
          <p:cNvPr id="3" name="Date Placeholder 2"/>
          <p:cNvSpPr>
            <a:spLocks noGrp="1"/>
          </p:cNvSpPr>
          <p:nvPr>
            <p:ph type="dt" sz="quarter" idx="1"/>
          </p:nvPr>
        </p:nvSpPr>
        <p:spPr>
          <a:xfrm>
            <a:off x="3970938" y="0"/>
            <a:ext cx="3037840" cy="464820"/>
          </a:xfrm>
          <a:prstGeom prst="rect">
            <a:avLst/>
          </a:prstGeom>
        </p:spPr>
        <p:txBody>
          <a:bodyPr vert="horz" lIns="93173" tIns="46587" rIns="93173" bIns="46587" rtlCol="0"/>
          <a:lstStyle>
            <a:lvl1pPr algn="r">
              <a:defRPr sz="1200"/>
            </a:lvl1pPr>
          </a:lstStyle>
          <a:p>
            <a:fld id="{5F06093C-76C8-4728-8A11-F220D323C600}" type="datetimeFigureOut">
              <a:rPr lang="en-US" smtClean="0"/>
              <a:t>11/18/2022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3" tIns="46587" rIns="93173"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3" tIns="46587" rIns="93173" bIns="46587" rtlCol="0" anchor="b"/>
          <a:lstStyle>
            <a:lvl1pPr algn="r">
              <a:defRPr sz="1200"/>
            </a:lvl1pPr>
          </a:lstStyle>
          <a:p>
            <a:fld id="{DE46DA25-03F7-41F6-A543-4CD1F8AB88A4}" type="slidenum">
              <a:rPr lang="en-US" smtClean="0"/>
              <a:t>‹#›</a:t>
            </a:fld>
            <a:endParaRPr lang="en-US"/>
          </a:p>
        </p:txBody>
      </p:sp>
    </p:spTree>
    <p:extLst>
      <p:ext uri="{BB962C8B-B14F-4D97-AF65-F5344CB8AC3E}">
        <p14:creationId xmlns:p14="http://schemas.microsoft.com/office/powerpoint/2010/main" val="261526225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3" tIns="46587" rIns="93173" bIns="46587" rtlCol="0"/>
          <a:lstStyle>
            <a:lvl1pPr algn="l">
              <a:defRPr sz="1200"/>
            </a:lvl1pPr>
          </a:lstStyle>
          <a:p>
            <a:r>
              <a:rPr lang="en-US"/>
              <a:t>Docs-MP3-PortalExperience</a:t>
            </a:r>
          </a:p>
        </p:txBody>
      </p:sp>
      <p:sp>
        <p:nvSpPr>
          <p:cNvPr id="3" name="Date Placeholder 2"/>
          <p:cNvSpPr>
            <a:spLocks noGrp="1"/>
          </p:cNvSpPr>
          <p:nvPr>
            <p:ph type="dt" idx="1"/>
          </p:nvPr>
        </p:nvSpPr>
        <p:spPr>
          <a:xfrm>
            <a:off x="3970938" y="0"/>
            <a:ext cx="3037840" cy="464820"/>
          </a:xfrm>
          <a:prstGeom prst="rect">
            <a:avLst/>
          </a:prstGeom>
        </p:spPr>
        <p:txBody>
          <a:bodyPr vert="horz" lIns="93173" tIns="46587" rIns="93173" bIns="46587" rtlCol="0"/>
          <a:lstStyle>
            <a:lvl1pPr algn="r">
              <a:defRPr sz="1200"/>
            </a:lvl1pPr>
          </a:lstStyle>
          <a:p>
            <a:fld id="{C3A226CF-8880-4880-BEB2-D89A5AF5B848}" type="datetimeFigureOut">
              <a:rPr lang="en-US" smtClean="0"/>
              <a:t>11/9/2022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3" tIns="46587" rIns="93173" bIns="46587"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3" tIns="46587" rIns="93173"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3" tIns="46587" rIns="93173"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3" tIns="46587" rIns="93173" bIns="46587" rtlCol="0" anchor="b"/>
          <a:lstStyle>
            <a:lvl1pPr algn="r">
              <a:defRPr sz="1200"/>
            </a:lvl1pPr>
          </a:lstStyle>
          <a:p>
            <a:fld id="{D91037AE-6A09-4019-B1CF-99A5A3FD9E55}" type="slidenum">
              <a:rPr lang="en-US" smtClean="0"/>
              <a:t>‹#›</a:t>
            </a:fld>
            <a:endParaRPr lang="en-US"/>
          </a:p>
        </p:txBody>
      </p:sp>
    </p:spTree>
    <p:extLst>
      <p:ext uri="{BB962C8B-B14F-4D97-AF65-F5344CB8AC3E}">
        <p14:creationId xmlns:p14="http://schemas.microsoft.com/office/powerpoint/2010/main" val="3068522442"/>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1D8680C-3470-478A-B07A-CDCBB9A70544}" type="datetime1">
              <a:rPr lang="en-US" smtClean="0"/>
              <a:t>11/9/2022</a:t>
            </a:fld>
            <a:endParaRPr lang="en-US"/>
          </a:p>
        </p:txBody>
      </p:sp>
      <p:sp>
        <p:nvSpPr>
          <p:cNvPr id="5" name="Footer Placeholder 4"/>
          <p:cNvSpPr>
            <a:spLocks noGrp="1"/>
          </p:cNvSpPr>
          <p:nvPr>
            <p:ph type="ftr" sz="quarter" idx="11"/>
          </p:nvPr>
        </p:nvSpPr>
        <p:spPr/>
        <p:txBody>
          <a:bodyPr/>
          <a:lstStyle/>
          <a:p>
            <a:r>
              <a:rPr lang="en-US"/>
              <a:t>Wireframes to demonstrate flow only.  Final design and phrasing TBD.</a:t>
            </a:r>
          </a:p>
        </p:txBody>
      </p:sp>
      <p:sp>
        <p:nvSpPr>
          <p:cNvPr id="6" name="Slide Number Placeholder 5"/>
          <p:cNvSpPr>
            <a:spLocks noGrp="1"/>
          </p:cNvSpPr>
          <p:nvPr>
            <p:ph type="sldNum" sz="quarter" idx="12"/>
          </p:nvPr>
        </p:nvSpPr>
        <p:spPr/>
        <p:txBody>
          <a:bodyPr/>
          <a:lstStyle/>
          <a:p>
            <a:fld id="{7D64E589-B81B-4CC6-85F7-E62190611B86}" type="slidenum">
              <a:rPr lang="en-US" smtClean="0"/>
              <a:t>‹#›</a:t>
            </a:fld>
            <a:endParaRPr lang="en-US"/>
          </a:p>
        </p:txBody>
      </p:sp>
    </p:spTree>
    <p:extLst>
      <p:ext uri="{BB962C8B-B14F-4D97-AF65-F5344CB8AC3E}">
        <p14:creationId xmlns:p14="http://schemas.microsoft.com/office/powerpoint/2010/main" val="2452767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CA359-3E6F-44E8-8CEA-A3A3CAAD5B85}" type="datetime1">
              <a:rPr lang="en-US" smtClean="0"/>
              <a:t>11/9/2022</a:t>
            </a:fld>
            <a:endParaRPr lang="en-US"/>
          </a:p>
        </p:txBody>
      </p:sp>
      <p:sp>
        <p:nvSpPr>
          <p:cNvPr id="5" name="Footer Placeholder 4"/>
          <p:cNvSpPr>
            <a:spLocks noGrp="1"/>
          </p:cNvSpPr>
          <p:nvPr>
            <p:ph type="ftr" sz="quarter" idx="11"/>
          </p:nvPr>
        </p:nvSpPr>
        <p:spPr/>
        <p:txBody>
          <a:bodyPr/>
          <a:lstStyle/>
          <a:p>
            <a:r>
              <a:rPr lang="en-US"/>
              <a:t>Wireframes to demonstrate flow only.  Final design and phrasing TBD.</a:t>
            </a:r>
          </a:p>
        </p:txBody>
      </p:sp>
      <p:sp>
        <p:nvSpPr>
          <p:cNvPr id="6" name="Slide Number Placeholder 5"/>
          <p:cNvSpPr>
            <a:spLocks noGrp="1"/>
          </p:cNvSpPr>
          <p:nvPr>
            <p:ph type="sldNum" sz="quarter" idx="12"/>
          </p:nvPr>
        </p:nvSpPr>
        <p:spPr/>
        <p:txBody>
          <a:bodyPr/>
          <a:lstStyle/>
          <a:p>
            <a:fld id="{7D64E589-B81B-4CC6-85F7-E62190611B86}" type="slidenum">
              <a:rPr lang="en-US" smtClean="0"/>
              <a:t>‹#›</a:t>
            </a:fld>
            <a:endParaRPr lang="en-US"/>
          </a:p>
        </p:txBody>
      </p:sp>
    </p:spTree>
    <p:extLst>
      <p:ext uri="{BB962C8B-B14F-4D97-AF65-F5344CB8AC3E}">
        <p14:creationId xmlns:p14="http://schemas.microsoft.com/office/powerpoint/2010/main" val="4076595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77124A-850F-4A36-B742-E875B5F9562A}" type="datetime1">
              <a:rPr lang="en-US" smtClean="0"/>
              <a:t>11/9/2022</a:t>
            </a:fld>
            <a:endParaRPr lang="en-US"/>
          </a:p>
        </p:txBody>
      </p:sp>
      <p:sp>
        <p:nvSpPr>
          <p:cNvPr id="5" name="Footer Placeholder 4"/>
          <p:cNvSpPr>
            <a:spLocks noGrp="1"/>
          </p:cNvSpPr>
          <p:nvPr>
            <p:ph type="ftr" sz="quarter" idx="11"/>
          </p:nvPr>
        </p:nvSpPr>
        <p:spPr/>
        <p:txBody>
          <a:bodyPr/>
          <a:lstStyle/>
          <a:p>
            <a:r>
              <a:rPr lang="en-US"/>
              <a:t>Wireframes to demonstrate flow only.  Final design and phrasing TBD.</a:t>
            </a:r>
          </a:p>
        </p:txBody>
      </p:sp>
      <p:sp>
        <p:nvSpPr>
          <p:cNvPr id="6" name="Slide Number Placeholder 5"/>
          <p:cNvSpPr>
            <a:spLocks noGrp="1"/>
          </p:cNvSpPr>
          <p:nvPr>
            <p:ph type="sldNum" sz="quarter" idx="12"/>
          </p:nvPr>
        </p:nvSpPr>
        <p:spPr/>
        <p:txBody>
          <a:bodyPr/>
          <a:lstStyle/>
          <a:p>
            <a:fld id="{7D64E589-B81B-4CC6-85F7-E62190611B86}" type="slidenum">
              <a:rPr lang="en-US" smtClean="0"/>
              <a:t>‹#›</a:t>
            </a:fld>
            <a:endParaRPr lang="en-US"/>
          </a:p>
        </p:txBody>
      </p:sp>
    </p:spTree>
    <p:extLst>
      <p:ext uri="{BB962C8B-B14F-4D97-AF65-F5344CB8AC3E}">
        <p14:creationId xmlns:p14="http://schemas.microsoft.com/office/powerpoint/2010/main" val="3767587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14996F-C980-4B4A-8C95-4D796CBBF6B8}" type="datetime1">
              <a:rPr lang="en-US" smtClean="0"/>
              <a:t>11/9/2022</a:t>
            </a:fld>
            <a:endParaRPr lang="en-US"/>
          </a:p>
        </p:txBody>
      </p:sp>
      <p:sp>
        <p:nvSpPr>
          <p:cNvPr id="5" name="Footer Placeholder 4"/>
          <p:cNvSpPr>
            <a:spLocks noGrp="1"/>
          </p:cNvSpPr>
          <p:nvPr>
            <p:ph type="ftr" sz="quarter" idx="11"/>
          </p:nvPr>
        </p:nvSpPr>
        <p:spPr/>
        <p:txBody>
          <a:bodyPr/>
          <a:lstStyle/>
          <a:p>
            <a:r>
              <a:rPr lang="en-US"/>
              <a:t>Wireframes to demonstrate flow only.  Final design and phrasing TBD.</a:t>
            </a:r>
          </a:p>
        </p:txBody>
      </p:sp>
      <p:sp>
        <p:nvSpPr>
          <p:cNvPr id="6" name="Slide Number Placeholder 5"/>
          <p:cNvSpPr>
            <a:spLocks noGrp="1"/>
          </p:cNvSpPr>
          <p:nvPr>
            <p:ph type="sldNum" sz="quarter" idx="12"/>
          </p:nvPr>
        </p:nvSpPr>
        <p:spPr/>
        <p:txBody>
          <a:bodyPr/>
          <a:lstStyle/>
          <a:p>
            <a:fld id="{7D64E589-B81B-4CC6-85F7-E62190611B86}" type="slidenum">
              <a:rPr lang="en-US" smtClean="0"/>
              <a:t>‹#›</a:t>
            </a:fld>
            <a:endParaRPr lang="en-US"/>
          </a:p>
        </p:txBody>
      </p:sp>
    </p:spTree>
    <p:extLst>
      <p:ext uri="{BB962C8B-B14F-4D97-AF65-F5344CB8AC3E}">
        <p14:creationId xmlns:p14="http://schemas.microsoft.com/office/powerpoint/2010/main" val="99170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B7E41D-B97B-41D9-8495-341DB66F853B}" type="datetime1">
              <a:rPr lang="en-US" smtClean="0"/>
              <a:t>11/9/2022</a:t>
            </a:fld>
            <a:endParaRPr lang="en-US"/>
          </a:p>
        </p:txBody>
      </p:sp>
      <p:sp>
        <p:nvSpPr>
          <p:cNvPr id="5" name="Footer Placeholder 4"/>
          <p:cNvSpPr>
            <a:spLocks noGrp="1"/>
          </p:cNvSpPr>
          <p:nvPr>
            <p:ph type="ftr" sz="quarter" idx="11"/>
          </p:nvPr>
        </p:nvSpPr>
        <p:spPr/>
        <p:txBody>
          <a:bodyPr/>
          <a:lstStyle/>
          <a:p>
            <a:r>
              <a:rPr lang="en-US"/>
              <a:t>Wireframes to demonstrate flow only.  Final design and phrasing TBD.</a:t>
            </a:r>
          </a:p>
        </p:txBody>
      </p:sp>
      <p:sp>
        <p:nvSpPr>
          <p:cNvPr id="6" name="Slide Number Placeholder 5"/>
          <p:cNvSpPr>
            <a:spLocks noGrp="1"/>
          </p:cNvSpPr>
          <p:nvPr>
            <p:ph type="sldNum" sz="quarter" idx="12"/>
          </p:nvPr>
        </p:nvSpPr>
        <p:spPr/>
        <p:txBody>
          <a:bodyPr/>
          <a:lstStyle/>
          <a:p>
            <a:fld id="{7D64E589-B81B-4CC6-85F7-E62190611B86}" type="slidenum">
              <a:rPr lang="en-US" smtClean="0"/>
              <a:t>‹#›</a:t>
            </a:fld>
            <a:endParaRPr lang="en-US"/>
          </a:p>
        </p:txBody>
      </p:sp>
    </p:spTree>
    <p:extLst>
      <p:ext uri="{BB962C8B-B14F-4D97-AF65-F5344CB8AC3E}">
        <p14:creationId xmlns:p14="http://schemas.microsoft.com/office/powerpoint/2010/main" val="950584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3335432-E33A-4449-93C9-2ED8A5785468}" type="datetime1">
              <a:rPr lang="en-US" smtClean="0"/>
              <a:t>11/9/2022</a:t>
            </a:fld>
            <a:endParaRPr lang="en-US"/>
          </a:p>
        </p:txBody>
      </p:sp>
      <p:sp>
        <p:nvSpPr>
          <p:cNvPr id="6" name="Footer Placeholder 5"/>
          <p:cNvSpPr>
            <a:spLocks noGrp="1"/>
          </p:cNvSpPr>
          <p:nvPr>
            <p:ph type="ftr" sz="quarter" idx="11"/>
          </p:nvPr>
        </p:nvSpPr>
        <p:spPr/>
        <p:txBody>
          <a:bodyPr/>
          <a:lstStyle/>
          <a:p>
            <a:r>
              <a:rPr lang="en-US"/>
              <a:t>Wireframes to demonstrate flow only.  Final design and phrasing TBD.</a:t>
            </a:r>
          </a:p>
        </p:txBody>
      </p:sp>
      <p:sp>
        <p:nvSpPr>
          <p:cNvPr id="7" name="Slide Number Placeholder 6"/>
          <p:cNvSpPr>
            <a:spLocks noGrp="1"/>
          </p:cNvSpPr>
          <p:nvPr>
            <p:ph type="sldNum" sz="quarter" idx="12"/>
          </p:nvPr>
        </p:nvSpPr>
        <p:spPr/>
        <p:txBody>
          <a:bodyPr/>
          <a:lstStyle/>
          <a:p>
            <a:fld id="{7D64E589-B81B-4CC6-85F7-E62190611B86}" type="slidenum">
              <a:rPr lang="en-US" smtClean="0"/>
              <a:t>‹#›</a:t>
            </a:fld>
            <a:endParaRPr lang="en-US"/>
          </a:p>
        </p:txBody>
      </p:sp>
    </p:spTree>
    <p:extLst>
      <p:ext uri="{BB962C8B-B14F-4D97-AF65-F5344CB8AC3E}">
        <p14:creationId xmlns:p14="http://schemas.microsoft.com/office/powerpoint/2010/main" val="529763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9D70DCB-6A41-4769-B92C-DB8D0EB7CC42}" type="datetime1">
              <a:rPr lang="en-US" smtClean="0"/>
              <a:t>11/9/2022</a:t>
            </a:fld>
            <a:endParaRPr lang="en-US"/>
          </a:p>
        </p:txBody>
      </p:sp>
      <p:sp>
        <p:nvSpPr>
          <p:cNvPr id="8" name="Footer Placeholder 7"/>
          <p:cNvSpPr>
            <a:spLocks noGrp="1"/>
          </p:cNvSpPr>
          <p:nvPr>
            <p:ph type="ftr" sz="quarter" idx="11"/>
          </p:nvPr>
        </p:nvSpPr>
        <p:spPr/>
        <p:txBody>
          <a:bodyPr/>
          <a:lstStyle/>
          <a:p>
            <a:r>
              <a:rPr lang="en-US"/>
              <a:t>Wireframes to demonstrate flow only.  Final design and phrasing TBD.</a:t>
            </a:r>
          </a:p>
        </p:txBody>
      </p:sp>
      <p:sp>
        <p:nvSpPr>
          <p:cNvPr id="9" name="Slide Number Placeholder 8"/>
          <p:cNvSpPr>
            <a:spLocks noGrp="1"/>
          </p:cNvSpPr>
          <p:nvPr>
            <p:ph type="sldNum" sz="quarter" idx="12"/>
          </p:nvPr>
        </p:nvSpPr>
        <p:spPr/>
        <p:txBody>
          <a:bodyPr/>
          <a:lstStyle/>
          <a:p>
            <a:fld id="{7D64E589-B81B-4CC6-85F7-E62190611B86}" type="slidenum">
              <a:rPr lang="en-US" smtClean="0"/>
              <a:t>‹#›</a:t>
            </a:fld>
            <a:endParaRPr lang="en-US"/>
          </a:p>
        </p:txBody>
      </p:sp>
    </p:spTree>
    <p:extLst>
      <p:ext uri="{BB962C8B-B14F-4D97-AF65-F5344CB8AC3E}">
        <p14:creationId xmlns:p14="http://schemas.microsoft.com/office/powerpoint/2010/main" val="366729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C8ADDEF-3556-4201-9B8E-88391FF83124}" type="datetime1">
              <a:rPr lang="en-US" smtClean="0"/>
              <a:t>11/9/2022</a:t>
            </a:fld>
            <a:endParaRPr lang="en-US"/>
          </a:p>
        </p:txBody>
      </p:sp>
      <p:sp>
        <p:nvSpPr>
          <p:cNvPr id="4" name="Footer Placeholder 3"/>
          <p:cNvSpPr>
            <a:spLocks noGrp="1"/>
          </p:cNvSpPr>
          <p:nvPr>
            <p:ph type="ftr" sz="quarter" idx="11"/>
          </p:nvPr>
        </p:nvSpPr>
        <p:spPr/>
        <p:txBody>
          <a:bodyPr/>
          <a:lstStyle/>
          <a:p>
            <a:r>
              <a:rPr lang="en-US"/>
              <a:t>Wireframes to demonstrate flow only.  Final design and phrasing TBD.</a:t>
            </a:r>
          </a:p>
        </p:txBody>
      </p:sp>
      <p:sp>
        <p:nvSpPr>
          <p:cNvPr id="5" name="Slide Number Placeholder 4"/>
          <p:cNvSpPr>
            <a:spLocks noGrp="1"/>
          </p:cNvSpPr>
          <p:nvPr>
            <p:ph type="sldNum" sz="quarter" idx="12"/>
          </p:nvPr>
        </p:nvSpPr>
        <p:spPr/>
        <p:txBody>
          <a:bodyPr/>
          <a:lstStyle/>
          <a:p>
            <a:fld id="{7D64E589-B81B-4CC6-85F7-E62190611B86}" type="slidenum">
              <a:rPr lang="en-US" smtClean="0"/>
              <a:t>‹#›</a:t>
            </a:fld>
            <a:endParaRPr lang="en-US"/>
          </a:p>
        </p:txBody>
      </p:sp>
    </p:spTree>
    <p:extLst>
      <p:ext uri="{BB962C8B-B14F-4D97-AF65-F5344CB8AC3E}">
        <p14:creationId xmlns:p14="http://schemas.microsoft.com/office/powerpoint/2010/main" val="1863123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7998A4-C682-4BF3-8D86-971EC4FB40F1}" type="datetime1">
              <a:rPr lang="en-US" smtClean="0"/>
              <a:t>11/9/2022</a:t>
            </a:fld>
            <a:endParaRPr lang="en-US"/>
          </a:p>
        </p:txBody>
      </p:sp>
      <p:sp>
        <p:nvSpPr>
          <p:cNvPr id="3" name="Footer Placeholder 2"/>
          <p:cNvSpPr>
            <a:spLocks noGrp="1"/>
          </p:cNvSpPr>
          <p:nvPr>
            <p:ph type="ftr" sz="quarter" idx="11"/>
          </p:nvPr>
        </p:nvSpPr>
        <p:spPr/>
        <p:txBody>
          <a:bodyPr/>
          <a:lstStyle/>
          <a:p>
            <a:r>
              <a:rPr lang="en-US"/>
              <a:t>Wireframes to demonstrate flow only.  Final design and phrasing TBD.</a:t>
            </a:r>
          </a:p>
        </p:txBody>
      </p:sp>
      <p:sp>
        <p:nvSpPr>
          <p:cNvPr id="4" name="Slide Number Placeholder 3"/>
          <p:cNvSpPr>
            <a:spLocks noGrp="1"/>
          </p:cNvSpPr>
          <p:nvPr>
            <p:ph type="sldNum" sz="quarter" idx="12"/>
          </p:nvPr>
        </p:nvSpPr>
        <p:spPr/>
        <p:txBody>
          <a:bodyPr/>
          <a:lstStyle/>
          <a:p>
            <a:fld id="{7D64E589-B81B-4CC6-85F7-E62190611B86}" type="slidenum">
              <a:rPr lang="en-US" smtClean="0"/>
              <a:t>‹#›</a:t>
            </a:fld>
            <a:endParaRPr lang="en-US"/>
          </a:p>
        </p:txBody>
      </p:sp>
    </p:spTree>
    <p:extLst>
      <p:ext uri="{BB962C8B-B14F-4D97-AF65-F5344CB8AC3E}">
        <p14:creationId xmlns:p14="http://schemas.microsoft.com/office/powerpoint/2010/main" val="383625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21C770-1E36-4D6C-AB40-AEB4925030B9}" type="datetime1">
              <a:rPr lang="en-US" smtClean="0"/>
              <a:t>11/9/2022</a:t>
            </a:fld>
            <a:endParaRPr lang="en-US"/>
          </a:p>
        </p:txBody>
      </p:sp>
      <p:sp>
        <p:nvSpPr>
          <p:cNvPr id="6" name="Footer Placeholder 5"/>
          <p:cNvSpPr>
            <a:spLocks noGrp="1"/>
          </p:cNvSpPr>
          <p:nvPr>
            <p:ph type="ftr" sz="quarter" idx="11"/>
          </p:nvPr>
        </p:nvSpPr>
        <p:spPr/>
        <p:txBody>
          <a:bodyPr/>
          <a:lstStyle/>
          <a:p>
            <a:r>
              <a:rPr lang="en-US"/>
              <a:t>Wireframes to demonstrate flow only.  Final design and phrasing TBD.</a:t>
            </a:r>
          </a:p>
        </p:txBody>
      </p:sp>
      <p:sp>
        <p:nvSpPr>
          <p:cNvPr id="7" name="Slide Number Placeholder 6"/>
          <p:cNvSpPr>
            <a:spLocks noGrp="1"/>
          </p:cNvSpPr>
          <p:nvPr>
            <p:ph type="sldNum" sz="quarter" idx="12"/>
          </p:nvPr>
        </p:nvSpPr>
        <p:spPr/>
        <p:txBody>
          <a:bodyPr/>
          <a:lstStyle/>
          <a:p>
            <a:fld id="{7D64E589-B81B-4CC6-85F7-E62190611B86}" type="slidenum">
              <a:rPr lang="en-US" smtClean="0"/>
              <a:t>‹#›</a:t>
            </a:fld>
            <a:endParaRPr lang="en-US"/>
          </a:p>
        </p:txBody>
      </p:sp>
    </p:spTree>
    <p:extLst>
      <p:ext uri="{BB962C8B-B14F-4D97-AF65-F5344CB8AC3E}">
        <p14:creationId xmlns:p14="http://schemas.microsoft.com/office/powerpoint/2010/main" val="380994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704756-1C57-42BD-8BC2-9B7B26E04C39}" type="datetime1">
              <a:rPr lang="en-US" smtClean="0"/>
              <a:t>11/9/2022</a:t>
            </a:fld>
            <a:endParaRPr lang="en-US"/>
          </a:p>
        </p:txBody>
      </p:sp>
      <p:sp>
        <p:nvSpPr>
          <p:cNvPr id="6" name="Footer Placeholder 5"/>
          <p:cNvSpPr>
            <a:spLocks noGrp="1"/>
          </p:cNvSpPr>
          <p:nvPr>
            <p:ph type="ftr" sz="quarter" idx="11"/>
          </p:nvPr>
        </p:nvSpPr>
        <p:spPr/>
        <p:txBody>
          <a:bodyPr/>
          <a:lstStyle/>
          <a:p>
            <a:r>
              <a:rPr lang="en-US"/>
              <a:t>Wireframes to demonstrate flow only.  Final design and phrasing TBD.</a:t>
            </a:r>
          </a:p>
        </p:txBody>
      </p:sp>
      <p:sp>
        <p:nvSpPr>
          <p:cNvPr id="7" name="Slide Number Placeholder 6"/>
          <p:cNvSpPr>
            <a:spLocks noGrp="1"/>
          </p:cNvSpPr>
          <p:nvPr>
            <p:ph type="sldNum" sz="quarter" idx="12"/>
          </p:nvPr>
        </p:nvSpPr>
        <p:spPr/>
        <p:txBody>
          <a:bodyPr/>
          <a:lstStyle/>
          <a:p>
            <a:fld id="{7D64E589-B81B-4CC6-85F7-E62190611B86}" type="slidenum">
              <a:rPr lang="en-US" smtClean="0"/>
              <a:t>‹#›</a:t>
            </a:fld>
            <a:endParaRPr lang="en-US"/>
          </a:p>
        </p:txBody>
      </p:sp>
    </p:spTree>
    <p:extLst>
      <p:ext uri="{BB962C8B-B14F-4D97-AF65-F5344CB8AC3E}">
        <p14:creationId xmlns:p14="http://schemas.microsoft.com/office/powerpoint/2010/main" val="3405649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1A0207-AAEC-4F95-912B-2FA39D01D645}" type="datetime1">
              <a:rPr lang="en-US" smtClean="0"/>
              <a:t>11/9/2022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Wireframes to demonstrate flow only.  Final design and phrasing TBD.</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64E589-B81B-4CC6-85F7-E62190611B86}" type="slidenum">
              <a:rPr lang="en-US" smtClean="0"/>
              <a:t>‹#›</a:t>
            </a:fld>
            <a:endParaRPr lang="en-US"/>
          </a:p>
        </p:txBody>
      </p:sp>
    </p:spTree>
    <p:extLst>
      <p:ext uri="{BB962C8B-B14F-4D97-AF65-F5344CB8AC3E}">
        <p14:creationId xmlns:p14="http://schemas.microsoft.com/office/powerpoint/2010/main" val="18281553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1143000"/>
          </a:xfrm>
        </p:spPr>
        <p:txBody>
          <a:bodyPr>
            <a:normAutofit/>
          </a:bodyPr>
          <a:lstStyle/>
          <a:p>
            <a:pPr algn="l"/>
            <a:r>
              <a:rPr lang="en-US" sz="3200" dirty="0"/>
              <a:t>Notes</a:t>
            </a:r>
          </a:p>
        </p:txBody>
      </p:sp>
      <p:sp>
        <p:nvSpPr>
          <p:cNvPr id="3" name="Content Placeholder 2"/>
          <p:cNvSpPr>
            <a:spLocks noGrp="1"/>
          </p:cNvSpPr>
          <p:nvPr>
            <p:ph idx="1"/>
          </p:nvPr>
        </p:nvSpPr>
        <p:spPr>
          <a:xfrm>
            <a:off x="457200" y="2590800"/>
            <a:ext cx="8534400" cy="4525963"/>
          </a:xfrm>
        </p:spPr>
        <p:txBody>
          <a:bodyPr>
            <a:normAutofit/>
          </a:bodyPr>
          <a:lstStyle/>
          <a:p>
            <a:pPr marL="0" indent="0">
              <a:buNone/>
            </a:pPr>
            <a:r>
              <a:rPr lang="en-US" sz="2000" dirty="0"/>
              <a:t>Examples provided are wireframes only.  Final design and phrasing to be determined.</a:t>
            </a:r>
          </a:p>
          <a:p>
            <a:pPr marL="0" indent="0">
              <a:buNone/>
            </a:pPr>
            <a:endParaRPr lang="en-US" sz="2000" dirty="0"/>
          </a:p>
          <a:p>
            <a:pPr marL="0" indent="0">
              <a:buNone/>
            </a:pPr>
            <a:r>
              <a:rPr lang="en-US" sz="2000" dirty="0"/>
              <a:t>Each experience will have variations for desktop, mobile, and tablet.  Specific experiences shown depict the desktop customer experience to illustrate user flows only.</a:t>
            </a:r>
          </a:p>
          <a:p>
            <a:pPr marL="0" indent="0">
              <a:buNone/>
            </a:pPr>
            <a:endParaRPr lang="en-US" sz="2000" dirty="0"/>
          </a:p>
          <a:p>
            <a:pPr marL="0" indent="0">
              <a:buNone/>
            </a:pPr>
            <a:r>
              <a:rPr lang="en-US" sz="2000" dirty="0"/>
              <a:t>Preference experiences have undergone 2 CXBRs in 2013 and a high fidelity user study in December 2013.    Both experiences have been recently reviewed by Eva </a:t>
            </a:r>
            <a:r>
              <a:rPr lang="en-US" sz="2000" dirty="0" err="1"/>
              <a:t>Manolis</a:t>
            </a:r>
            <a:r>
              <a:rPr lang="en-US" sz="2000" dirty="0"/>
              <a:t>.</a:t>
            </a:r>
          </a:p>
        </p:txBody>
      </p:sp>
      <p:sp>
        <p:nvSpPr>
          <p:cNvPr id="6" name="TextBox 5"/>
          <p:cNvSpPr txBox="1"/>
          <p:nvPr/>
        </p:nvSpPr>
        <p:spPr>
          <a:xfrm>
            <a:off x="0" y="39469"/>
            <a:ext cx="9144000" cy="923330"/>
          </a:xfrm>
          <a:prstGeom prst="rect">
            <a:avLst/>
          </a:prstGeom>
          <a:noFill/>
        </p:spPr>
        <p:txBody>
          <a:bodyPr wrap="square" rtlCol="0">
            <a:spAutoFit/>
          </a:bodyPr>
          <a:lstStyle/>
          <a:p>
            <a:pPr algn="ctr"/>
            <a:r>
              <a:rPr lang="en-US" sz="5400" b="1" dirty="0">
                <a:latin typeface="Helvetica 55" pitchFamily="34" charset="0"/>
              </a:rPr>
              <a:t>Payments Portal</a:t>
            </a:r>
          </a:p>
        </p:txBody>
      </p:sp>
      <p:sp>
        <p:nvSpPr>
          <p:cNvPr id="7" name="TextBox 6"/>
          <p:cNvSpPr txBox="1"/>
          <p:nvPr/>
        </p:nvSpPr>
        <p:spPr>
          <a:xfrm>
            <a:off x="0" y="801469"/>
            <a:ext cx="9144000" cy="646331"/>
          </a:xfrm>
          <a:prstGeom prst="rect">
            <a:avLst/>
          </a:prstGeom>
          <a:noFill/>
        </p:spPr>
        <p:txBody>
          <a:bodyPr wrap="square" rtlCol="0">
            <a:spAutoFit/>
          </a:bodyPr>
          <a:lstStyle/>
          <a:p>
            <a:pPr algn="ctr"/>
            <a:r>
              <a:rPr lang="en-US" sz="3600" dirty="0">
                <a:latin typeface="Helvetica 55" pitchFamily="34" charset="0"/>
              </a:rPr>
              <a:t>Update and Preference</a:t>
            </a:r>
          </a:p>
        </p:txBody>
      </p:sp>
      <p:sp>
        <p:nvSpPr>
          <p:cNvPr id="9" name="TextBox 8"/>
          <p:cNvSpPr txBox="1"/>
          <p:nvPr/>
        </p:nvSpPr>
        <p:spPr>
          <a:xfrm>
            <a:off x="6400800" y="6474023"/>
            <a:ext cx="2459391" cy="307777"/>
          </a:xfrm>
          <a:prstGeom prst="rect">
            <a:avLst/>
          </a:prstGeom>
          <a:noFill/>
        </p:spPr>
        <p:txBody>
          <a:bodyPr wrap="none" rtlCol="0">
            <a:spAutoFit/>
          </a:bodyPr>
          <a:lstStyle/>
          <a:p>
            <a:pPr algn="r"/>
            <a:r>
              <a:rPr lang="en-US" sz="1400" dirty="0"/>
              <a:t>Daniel J. Callicoat        06/05/14</a:t>
            </a:r>
          </a:p>
        </p:txBody>
      </p:sp>
    </p:spTree>
    <p:extLst>
      <p:ext uri="{BB962C8B-B14F-4D97-AF65-F5344CB8AC3E}">
        <p14:creationId xmlns:p14="http://schemas.microsoft.com/office/powerpoint/2010/main" val="123944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1" y="0"/>
            <a:ext cx="7391396" cy="5890639"/>
          </a:xfrm>
        </p:spPr>
      </p:pic>
      <p:sp>
        <p:nvSpPr>
          <p:cNvPr id="5" name="Slide Number Placeholder 4"/>
          <p:cNvSpPr>
            <a:spLocks noGrp="1"/>
          </p:cNvSpPr>
          <p:nvPr>
            <p:ph type="sldNum" sz="quarter" idx="12"/>
          </p:nvPr>
        </p:nvSpPr>
        <p:spPr/>
        <p:txBody>
          <a:bodyPr/>
          <a:lstStyle/>
          <a:p>
            <a:fld id="{7D64E589-B81B-4CC6-85F7-E62190611B86}" type="slidenum">
              <a:rPr lang="en-US" smtClean="0"/>
              <a:t>10</a:t>
            </a:fld>
            <a:endParaRPr lang="en-US"/>
          </a:p>
        </p:txBody>
      </p:sp>
      <p:sp>
        <p:nvSpPr>
          <p:cNvPr id="8" name="Footer Placeholder 3"/>
          <p:cNvSpPr>
            <a:spLocks noGrp="1"/>
          </p:cNvSpPr>
          <p:nvPr>
            <p:ph type="ftr" sz="quarter" idx="11"/>
          </p:nvPr>
        </p:nvSpPr>
        <p:spPr>
          <a:xfrm>
            <a:off x="3124200" y="6356350"/>
            <a:ext cx="3124200" cy="365125"/>
          </a:xfrm>
        </p:spPr>
        <p:txBody>
          <a:bodyPr/>
          <a:lstStyle/>
          <a:p>
            <a:r>
              <a:rPr lang="en-US"/>
              <a:t>Wireframes to demonstrate flow only.  Final design and phrasing TBD.</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0112" y="2590800"/>
            <a:ext cx="448888" cy="685800"/>
          </a:xfrm>
          <a:prstGeom prst="rect">
            <a:avLst/>
          </a:prstGeom>
        </p:spPr>
      </p:pic>
      <p:sp>
        <p:nvSpPr>
          <p:cNvPr id="9" name="Rectangle 8"/>
          <p:cNvSpPr/>
          <p:nvPr/>
        </p:nvSpPr>
        <p:spPr>
          <a:xfrm>
            <a:off x="76200" y="4724400"/>
            <a:ext cx="5486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Success is shown for the changed items.</a:t>
            </a:r>
          </a:p>
        </p:txBody>
      </p:sp>
    </p:spTree>
    <p:extLst>
      <p:ext uri="{BB962C8B-B14F-4D97-AF65-F5344CB8AC3E}">
        <p14:creationId xmlns:p14="http://schemas.microsoft.com/office/powerpoint/2010/main" val="1531505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1" y="0"/>
            <a:ext cx="7391396" cy="5890638"/>
          </a:xfrm>
        </p:spPr>
      </p:pic>
      <p:sp>
        <p:nvSpPr>
          <p:cNvPr id="5" name="Slide Number Placeholder 4"/>
          <p:cNvSpPr>
            <a:spLocks noGrp="1"/>
          </p:cNvSpPr>
          <p:nvPr>
            <p:ph type="sldNum" sz="quarter" idx="12"/>
          </p:nvPr>
        </p:nvSpPr>
        <p:spPr/>
        <p:txBody>
          <a:bodyPr/>
          <a:lstStyle/>
          <a:p>
            <a:fld id="{7D64E589-B81B-4CC6-85F7-E62190611B86}" type="slidenum">
              <a:rPr lang="en-US" smtClean="0"/>
              <a:t>11</a:t>
            </a:fld>
            <a:endParaRPr lang="en-US"/>
          </a:p>
        </p:txBody>
      </p:sp>
      <p:sp>
        <p:nvSpPr>
          <p:cNvPr id="8" name="Footer Placeholder 3"/>
          <p:cNvSpPr>
            <a:spLocks noGrp="1"/>
          </p:cNvSpPr>
          <p:nvPr>
            <p:ph type="ftr" sz="quarter" idx="11"/>
          </p:nvPr>
        </p:nvSpPr>
        <p:spPr>
          <a:xfrm>
            <a:off x="3124200" y="6356350"/>
            <a:ext cx="3124200" cy="365125"/>
          </a:xfrm>
        </p:spPr>
        <p:txBody>
          <a:bodyPr/>
          <a:lstStyle/>
          <a:p>
            <a:r>
              <a:rPr lang="en-US"/>
              <a:t>Wireframes to demonstrate flow only.  Final design and phrasing TBD.</a:t>
            </a:r>
            <a:endParaRPr lang="en-US" dirty="0"/>
          </a:p>
        </p:txBody>
      </p:sp>
      <p:sp>
        <p:nvSpPr>
          <p:cNvPr id="7" name="Rectangle 6"/>
          <p:cNvSpPr/>
          <p:nvPr/>
        </p:nvSpPr>
        <p:spPr>
          <a:xfrm>
            <a:off x="76200" y="4724400"/>
            <a:ext cx="5486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Success is shown for the deleted credit card.</a:t>
            </a:r>
          </a:p>
        </p:txBody>
      </p:sp>
    </p:spTree>
    <p:extLst>
      <p:ext uri="{BB962C8B-B14F-4D97-AF65-F5344CB8AC3E}">
        <p14:creationId xmlns:p14="http://schemas.microsoft.com/office/powerpoint/2010/main" val="1129355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220200" cy="2912966"/>
          </a:xfrm>
          <a:prstGeom prst="rect">
            <a:avLst/>
          </a:prstGeom>
          <a:gradFill>
            <a:gsLst>
              <a:gs pos="0">
                <a:schemeClr val="bg1"/>
              </a:gs>
              <a:gs pos="78000">
                <a:schemeClr val="bg1">
                  <a:lumMod val="0"/>
                  <a:lumOff val="100000"/>
                  <a:alpha val="92000"/>
                </a:schemeClr>
              </a:gs>
              <a:gs pos="100000">
                <a:srgbClr val="EDEEEF"/>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99" y="1261747"/>
            <a:ext cx="2004656" cy="1633853"/>
          </a:xfrm>
          <a:prstGeom prst="rect">
            <a:avLst/>
          </a:prstGeom>
          <a:effectLst>
            <a:glow rad="127000">
              <a:schemeClr val="accent1">
                <a:alpha val="0"/>
              </a:schemeClr>
            </a:glow>
            <a:reflection stA="12000" endPos="65000" dist="50800" dir="5400000" sy="-100000" algn="bl" rotWithShape="0"/>
          </a:effectLst>
        </p:spPr>
      </p:pic>
      <p:sp>
        <p:nvSpPr>
          <p:cNvPr id="11" name="Rectangle 10"/>
          <p:cNvSpPr/>
          <p:nvPr/>
        </p:nvSpPr>
        <p:spPr>
          <a:xfrm>
            <a:off x="0" y="2912966"/>
            <a:ext cx="9220200" cy="3945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8200" y="2571750"/>
            <a:ext cx="3152775" cy="2686050"/>
          </a:xfrm>
          <a:prstGeom prst="rect">
            <a:avLst/>
          </a:prstGeom>
          <a:noFill/>
          <a:ln w="22225">
            <a:solidFill>
              <a:srgbClr val="006600">
                <a:alpha val="50000"/>
              </a:srgbClr>
            </a:solidFill>
            <a:miter lim="800000"/>
            <a:headEnd/>
            <a:tailEnd/>
          </a:ln>
          <a:extLst>
            <a:ext uri="{909E8E84-426E-40DD-AFC4-6F175D3DCCD1}">
              <a14:hiddenFill xmlns:a14="http://schemas.microsoft.com/office/drawing/2010/main">
                <a:solidFill>
                  <a:schemeClr val="accent1"/>
                </a:solidFill>
              </a14:hiddenFill>
            </a:ext>
          </a:extLst>
        </p:spPr>
      </p:pic>
      <p:sp>
        <p:nvSpPr>
          <p:cNvPr id="5" name="Slide Number Placeholder 4"/>
          <p:cNvSpPr>
            <a:spLocks noGrp="1"/>
          </p:cNvSpPr>
          <p:nvPr>
            <p:ph type="sldNum" sz="quarter" idx="12"/>
          </p:nvPr>
        </p:nvSpPr>
        <p:spPr/>
        <p:txBody>
          <a:bodyPr/>
          <a:lstStyle/>
          <a:p>
            <a:fld id="{7D64E589-B81B-4CC6-85F7-E62190611B86}" type="slidenum">
              <a:rPr lang="en-US" smtClean="0"/>
              <a:t>12</a:t>
            </a:fld>
            <a:endParaRPr lang="en-US"/>
          </a:p>
        </p:txBody>
      </p:sp>
      <p:sp>
        <p:nvSpPr>
          <p:cNvPr id="7" name="TextBox 6"/>
          <p:cNvSpPr txBox="1"/>
          <p:nvPr/>
        </p:nvSpPr>
        <p:spPr>
          <a:xfrm>
            <a:off x="4495800" y="3302675"/>
            <a:ext cx="4114800" cy="1200329"/>
          </a:xfrm>
          <a:prstGeom prst="rect">
            <a:avLst/>
          </a:prstGeom>
          <a:noFill/>
        </p:spPr>
        <p:txBody>
          <a:bodyPr wrap="square" rtlCol="0">
            <a:spAutoFit/>
          </a:bodyPr>
          <a:lstStyle/>
          <a:p>
            <a:r>
              <a:rPr lang="en-US" i="1" dirty="0">
                <a:solidFill>
                  <a:srgbClr val="006600"/>
                </a:solidFill>
              </a:rPr>
              <a:t> </a:t>
            </a:r>
            <a:r>
              <a:rPr lang="en-US" dirty="0">
                <a:solidFill>
                  <a:srgbClr val="006600"/>
                </a:solidFill>
              </a:rPr>
              <a:t>“When I deleted my lost credit card, Amazon told me all of the places that it was being used and allowed me to fix everything all at once.”</a:t>
            </a:r>
          </a:p>
        </p:txBody>
      </p:sp>
      <p:sp>
        <p:nvSpPr>
          <p:cNvPr id="8" name="TextBox 7"/>
          <p:cNvSpPr txBox="1"/>
          <p:nvPr/>
        </p:nvSpPr>
        <p:spPr>
          <a:xfrm>
            <a:off x="0" y="584537"/>
            <a:ext cx="9220200" cy="1015663"/>
          </a:xfrm>
          <a:prstGeom prst="rect">
            <a:avLst/>
          </a:prstGeom>
          <a:noFill/>
        </p:spPr>
        <p:txBody>
          <a:bodyPr wrap="square" rtlCol="0">
            <a:spAutoFit/>
          </a:bodyPr>
          <a:lstStyle/>
          <a:p>
            <a:pPr algn="ctr"/>
            <a:r>
              <a:rPr lang="en-US" sz="6000" dirty="0">
                <a:latin typeface="Helvetica 55" pitchFamily="34" charset="0"/>
              </a:rPr>
              <a:t>I lost my credit card.</a:t>
            </a: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7367943" y="-33654"/>
            <a:ext cx="2004657" cy="1633853"/>
          </a:xfrm>
          <a:prstGeom prst="rect">
            <a:avLst/>
          </a:prstGeom>
          <a:effectLst>
            <a:glow rad="127000">
              <a:schemeClr val="accent1">
                <a:alpha val="0"/>
              </a:schemeClr>
            </a:glow>
            <a:reflection stA="12000" endPos="65000" dist="50800" dir="5400000" sy="-100000" algn="bl" rotWithShape="0"/>
          </a:effectLst>
        </p:spPr>
      </p:pic>
    </p:spTree>
    <p:extLst>
      <p:ext uri="{BB962C8B-B14F-4D97-AF65-F5344CB8AC3E}">
        <p14:creationId xmlns:p14="http://schemas.microsoft.com/office/powerpoint/2010/main" val="1829688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Wireframes to demonstrate flow only.  Final design and phrasing TBD.</a:t>
            </a:r>
          </a:p>
        </p:txBody>
      </p:sp>
      <p:sp>
        <p:nvSpPr>
          <p:cNvPr id="5" name="Slide Number Placeholder 4"/>
          <p:cNvSpPr>
            <a:spLocks noGrp="1"/>
          </p:cNvSpPr>
          <p:nvPr>
            <p:ph type="sldNum" sz="quarter" idx="12"/>
          </p:nvPr>
        </p:nvSpPr>
        <p:spPr/>
        <p:txBody>
          <a:bodyPr/>
          <a:lstStyle/>
          <a:p>
            <a:fld id="{7D64E589-B81B-4CC6-85F7-E62190611B86}" type="slidenum">
              <a:rPr lang="en-US" smtClean="0"/>
              <a:t>13</a:t>
            </a:fld>
            <a:endParaRPr lang="en-US"/>
          </a:p>
        </p:txBody>
      </p:sp>
    </p:spTree>
    <p:extLst>
      <p:ext uri="{BB962C8B-B14F-4D97-AF65-F5344CB8AC3E}">
        <p14:creationId xmlns:p14="http://schemas.microsoft.com/office/powerpoint/2010/main" val="3358746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pPr algn="l"/>
            <a:r>
              <a:rPr lang="en-US" dirty="0"/>
              <a:t>Section 2:  Preference</a:t>
            </a:r>
          </a:p>
        </p:txBody>
      </p:sp>
      <p:sp>
        <p:nvSpPr>
          <p:cNvPr id="3" name="Content Placeholder 2"/>
          <p:cNvSpPr>
            <a:spLocks noGrp="1"/>
          </p:cNvSpPr>
          <p:nvPr>
            <p:ph idx="1"/>
          </p:nvPr>
        </p:nvSpPr>
        <p:spPr>
          <a:xfrm>
            <a:off x="457200" y="1401762"/>
            <a:ext cx="8534400" cy="4525963"/>
          </a:xfrm>
        </p:spPr>
        <p:txBody>
          <a:bodyPr>
            <a:normAutofit lnSpcReduction="10000"/>
          </a:bodyPr>
          <a:lstStyle/>
          <a:p>
            <a:pPr marL="0" indent="0">
              <a:buNone/>
            </a:pPr>
            <a:r>
              <a:rPr lang="en-US" sz="2800" dirty="0"/>
              <a:t>Common customer problems:  </a:t>
            </a:r>
          </a:p>
          <a:p>
            <a:pPr marL="457200" lvl="1" indent="0">
              <a:buNone/>
            </a:pPr>
            <a:endParaRPr lang="en-US" sz="2200" dirty="0"/>
          </a:p>
          <a:p>
            <a:pPr marL="457200" lvl="1" indent="0">
              <a:buNone/>
            </a:pPr>
            <a:r>
              <a:rPr lang="en-US" sz="2200" dirty="0"/>
              <a:t>•  	“</a:t>
            </a:r>
            <a:r>
              <a:rPr lang="en-US" sz="2200" b="1" dirty="0"/>
              <a:t>I want to save my choices </a:t>
            </a:r>
            <a:r>
              <a:rPr lang="en-US" sz="2200" dirty="0"/>
              <a:t>and use them for all of my future 	purchases.  But it’s not clear how I do that.”</a:t>
            </a:r>
          </a:p>
          <a:p>
            <a:pPr marL="457200" lvl="1" indent="0">
              <a:buNone/>
            </a:pPr>
            <a:endParaRPr lang="en-US" sz="2200" dirty="0"/>
          </a:p>
          <a:p>
            <a:pPr marL="457200" lvl="1" indent="0">
              <a:buNone/>
            </a:pPr>
            <a:r>
              <a:rPr lang="en-US" sz="2200" dirty="0"/>
              <a:t>•  	“</a:t>
            </a:r>
            <a:r>
              <a:rPr lang="en-US" sz="2200" b="1" dirty="0"/>
              <a:t>I want to see what choices will be used </a:t>
            </a:r>
            <a:r>
              <a:rPr lang="en-US" sz="2200" dirty="0"/>
              <a:t>when I make a 	purchase.  Without seeing what will be charged or where it will 	be shipped I am hesitant to use 1-click.”</a:t>
            </a:r>
          </a:p>
          <a:p>
            <a:pPr marL="457200" lvl="1" indent="0">
              <a:buNone/>
            </a:pPr>
            <a:endParaRPr lang="en-US" sz="2200" dirty="0"/>
          </a:p>
          <a:p>
            <a:pPr marL="457200" lvl="1" indent="0">
              <a:buNone/>
            </a:pPr>
            <a:r>
              <a:rPr lang="en-US" sz="2200" dirty="0"/>
              <a:t>•  	“</a:t>
            </a:r>
            <a:r>
              <a:rPr lang="en-US" sz="2200" b="1" dirty="0"/>
              <a:t>I want to easily select a different preference. </a:t>
            </a:r>
            <a:r>
              <a:rPr lang="en-US" sz="2200" dirty="0"/>
              <a:t>Sometimes when 	I want to use a different preference I have to navigate to my 	account settings and change my default preference to use it.  	Then later go back and change it back again.”</a:t>
            </a:r>
          </a:p>
          <a:p>
            <a:pPr marL="457200" lvl="1" indent="0">
              <a:buNone/>
            </a:pPr>
            <a:endParaRPr lang="en-US" sz="2600" dirty="0"/>
          </a:p>
          <a:p>
            <a:pPr marL="0" indent="0">
              <a:buNone/>
            </a:pPr>
            <a:endParaRPr lang="en-US" dirty="0"/>
          </a:p>
        </p:txBody>
      </p:sp>
      <p:sp>
        <p:nvSpPr>
          <p:cNvPr id="5" name="Slide Number Placeholder 4"/>
          <p:cNvSpPr>
            <a:spLocks noGrp="1"/>
          </p:cNvSpPr>
          <p:nvPr>
            <p:ph type="sldNum" sz="quarter" idx="12"/>
          </p:nvPr>
        </p:nvSpPr>
        <p:spPr/>
        <p:txBody>
          <a:bodyPr/>
          <a:lstStyle/>
          <a:p>
            <a:fld id="{7D64E589-B81B-4CC6-85F7-E62190611B86}" type="slidenum">
              <a:rPr lang="en-US" smtClean="0"/>
              <a:t>14</a:t>
            </a:fld>
            <a:endParaRPr lang="en-US"/>
          </a:p>
        </p:txBody>
      </p:sp>
    </p:spTree>
    <p:extLst>
      <p:ext uri="{BB962C8B-B14F-4D97-AF65-F5344CB8AC3E}">
        <p14:creationId xmlns:p14="http://schemas.microsoft.com/office/powerpoint/2010/main" val="3737630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220200" cy="2912966"/>
          </a:xfrm>
          <a:prstGeom prst="rect">
            <a:avLst/>
          </a:prstGeom>
          <a:gradFill>
            <a:gsLst>
              <a:gs pos="0">
                <a:schemeClr val="bg1"/>
              </a:gs>
              <a:gs pos="78000">
                <a:schemeClr val="bg1">
                  <a:lumMod val="0"/>
                  <a:lumOff val="100000"/>
                  <a:alpha val="92000"/>
                </a:schemeClr>
              </a:gs>
              <a:gs pos="100000">
                <a:srgbClr val="EDEEEF"/>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99" y="1261747"/>
            <a:ext cx="2004656" cy="1633853"/>
          </a:xfrm>
          <a:prstGeom prst="rect">
            <a:avLst/>
          </a:prstGeom>
          <a:effectLst>
            <a:glow rad="127000">
              <a:schemeClr val="accent1">
                <a:alpha val="0"/>
              </a:schemeClr>
            </a:glow>
            <a:reflection stA="12000" endPos="65000" dist="50800" dir="5400000" sy="-100000" algn="bl" rotWithShape="0"/>
          </a:effectLst>
        </p:spPr>
      </p:pic>
      <p:sp>
        <p:nvSpPr>
          <p:cNvPr id="11" name="Rectangle 10"/>
          <p:cNvSpPr/>
          <p:nvPr/>
        </p:nvSpPr>
        <p:spPr>
          <a:xfrm>
            <a:off x="0" y="2912966"/>
            <a:ext cx="9220200" cy="3945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8200" y="2571750"/>
            <a:ext cx="3152775" cy="2686050"/>
          </a:xfrm>
          <a:prstGeom prst="rect">
            <a:avLst/>
          </a:prstGeom>
          <a:noFill/>
          <a:ln w="22225">
            <a:solidFill>
              <a:srgbClr val="C00000">
                <a:alpha val="50000"/>
              </a:srgbClr>
            </a:solidFill>
            <a:miter lim="800000"/>
            <a:headEnd/>
            <a:tailEnd/>
          </a:ln>
          <a:extLst>
            <a:ext uri="{909E8E84-426E-40DD-AFC4-6F175D3DCCD1}">
              <a14:hiddenFill xmlns:a14="http://schemas.microsoft.com/office/drawing/2010/main">
                <a:solidFill>
                  <a:schemeClr val="accent1"/>
                </a:solidFill>
              </a14:hiddenFill>
            </a:ext>
          </a:extLst>
        </p:spPr>
      </p:pic>
      <p:sp>
        <p:nvSpPr>
          <p:cNvPr id="5" name="Slide Number Placeholder 4"/>
          <p:cNvSpPr>
            <a:spLocks noGrp="1"/>
          </p:cNvSpPr>
          <p:nvPr>
            <p:ph type="sldNum" sz="quarter" idx="12"/>
          </p:nvPr>
        </p:nvSpPr>
        <p:spPr/>
        <p:txBody>
          <a:bodyPr/>
          <a:lstStyle/>
          <a:p>
            <a:fld id="{7D64E589-B81B-4CC6-85F7-E62190611B86}" type="slidenum">
              <a:rPr lang="en-US" smtClean="0"/>
              <a:t>15</a:t>
            </a:fld>
            <a:endParaRPr lang="en-US"/>
          </a:p>
        </p:txBody>
      </p:sp>
      <p:sp>
        <p:nvSpPr>
          <p:cNvPr id="7" name="TextBox 6"/>
          <p:cNvSpPr txBox="1"/>
          <p:nvPr/>
        </p:nvSpPr>
        <p:spPr>
          <a:xfrm>
            <a:off x="4495800" y="3302675"/>
            <a:ext cx="4114800" cy="1200329"/>
          </a:xfrm>
          <a:prstGeom prst="rect">
            <a:avLst/>
          </a:prstGeom>
          <a:noFill/>
        </p:spPr>
        <p:txBody>
          <a:bodyPr wrap="square" rtlCol="0">
            <a:spAutoFit/>
          </a:bodyPr>
          <a:lstStyle/>
          <a:p>
            <a:r>
              <a:rPr lang="en-US" i="1" dirty="0">
                <a:solidFill>
                  <a:srgbClr val="C00000"/>
                </a:solidFill>
              </a:rPr>
              <a:t> </a:t>
            </a:r>
            <a:r>
              <a:rPr lang="en-US" dirty="0">
                <a:solidFill>
                  <a:srgbClr val="C00000"/>
                </a:solidFill>
              </a:rPr>
              <a:t>“I primarily use a single credit card and my home shipping address.  I want to save these settings once and use them again for my other purchases.”  </a:t>
            </a: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7367943" y="-33654"/>
            <a:ext cx="2004657" cy="1633853"/>
          </a:xfrm>
          <a:prstGeom prst="rect">
            <a:avLst/>
          </a:prstGeom>
          <a:effectLst>
            <a:glow rad="127000">
              <a:schemeClr val="accent1">
                <a:alpha val="0"/>
              </a:schemeClr>
            </a:glow>
            <a:reflection stA="12000" endPos="65000" dist="50800" dir="5400000" sy="-100000" algn="bl" rotWithShape="0"/>
          </a:effectLst>
        </p:spPr>
      </p:pic>
      <p:sp>
        <p:nvSpPr>
          <p:cNvPr id="13" name="TextBox 12"/>
          <p:cNvSpPr txBox="1"/>
          <p:nvPr/>
        </p:nvSpPr>
        <p:spPr>
          <a:xfrm>
            <a:off x="0" y="152400"/>
            <a:ext cx="9220200" cy="1938992"/>
          </a:xfrm>
          <a:prstGeom prst="rect">
            <a:avLst/>
          </a:prstGeom>
          <a:noFill/>
        </p:spPr>
        <p:txBody>
          <a:bodyPr wrap="square" rtlCol="0">
            <a:spAutoFit/>
          </a:bodyPr>
          <a:lstStyle/>
          <a:p>
            <a:pPr algn="ctr"/>
            <a:r>
              <a:rPr lang="en-US" sz="6000" dirty="0">
                <a:latin typeface="Helvetica 55" pitchFamily="34" charset="0"/>
              </a:rPr>
              <a:t>I want to save my choices.</a:t>
            </a:r>
          </a:p>
        </p:txBody>
      </p:sp>
      <p:sp>
        <p:nvSpPr>
          <p:cNvPr id="3" name="Title 2"/>
          <p:cNvSpPr>
            <a:spLocks noGrp="1"/>
          </p:cNvSpPr>
          <p:nvPr>
            <p:ph type="title"/>
          </p:nvPr>
        </p:nvSpPr>
        <p:spPr>
          <a:xfrm>
            <a:off x="12725400" y="1600200"/>
            <a:ext cx="7772400" cy="1362075"/>
          </a:xfrm>
        </p:spPr>
        <p:txBody>
          <a:bodyPr/>
          <a:lstStyle/>
          <a:p>
            <a:r>
              <a:rPr lang="en-US" dirty="0"/>
              <a:t>I</a:t>
            </a:r>
            <a:r>
              <a:rPr lang="en-US" baseline="0" dirty="0"/>
              <a:t> want to save my choices</a:t>
            </a:r>
            <a:endParaRPr lang="en-US" dirty="0"/>
          </a:p>
        </p:txBody>
      </p:sp>
    </p:spTree>
    <p:extLst>
      <p:ext uri="{BB962C8B-B14F-4D97-AF65-F5344CB8AC3E}">
        <p14:creationId xmlns:p14="http://schemas.microsoft.com/office/powerpoint/2010/main" val="2263936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D64E589-B81B-4CC6-85F7-E62190611B86}" type="slidenum">
              <a:rPr lang="en-US" smtClean="0"/>
              <a:t>16</a:t>
            </a:fld>
            <a:endParaRPr lang="en-US"/>
          </a:p>
        </p:txBody>
      </p:sp>
      <p:sp>
        <p:nvSpPr>
          <p:cNvPr id="7" name="TextBox 6"/>
          <p:cNvSpPr txBox="1"/>
          <p:nvPr/>
        </p:nvSpPr>
        <p:spPr>
          <a:xfrm>
            <a:off x="2209800" y="1524000"/>
            <a:ext cx="6477000" cy="584775"/>
          </a:xfrm>
          <a:prstGeom prst="rect">
            <a:avLst/>
          </a:prstGeom>
          <a:noFill/>
        </p:spPr>
        <p:txBody>
          <a:bodyPr wrap="square" rtlCol="0">
            <a:spAutoFit/>
          </a:bodyPr>
          <a:lstStyle/>
          <a:p>
            <a:r>
              <a:rPr lang="en-US" sz="1600" dirty="0">
                <a:latin typeface="Helvetica 45" pitchFamily="34" charset="0"/>
              </a:rPr>
              <a:t>Our current preference concept is limited in scope and extends poorly across businesses with conflicting eligibility.    </a:t>
            </a:r>
            <a:endParaRPr lang="en-US" sz="1600" dirty="0">
              <a:solidFill>
                <a:schemeClr val="tx1">
                  <a:lumMod val="85000"/>
                  <a:lumOff val="15000"/>
                </a:schemeClr>
              </a:solidFill>
              <a:latin typeface="Helvetica 45" pitchFamily="34" charset="0"/>
            </a:endParaRPr>
          </a:p>
        </p:txBody>
      </p:sp>
      <p:sp>
        <p:nvSpPr>
          <p:cNvPr id="8" name="TextBox 7"/>
          <p:cNvSpPr txBox="1"/>
          <p:nvPr/>
        </p:nvSpPr>
        <p:spPr>
          <a:xfrm>
            <a:off x="152400" y="1143000"/>
            <a:ext cx="9220200" cy="338554"/>
          </a:xfrm>
          <a:prstGeom prst="rect">
            <a:avLst/>
          </a:prstGeom>
          <a:noFill/>
        </p:spPr>
        <p:txBody>
          <a:bodyPr wrap="square" rtlCol="0">
            <a:spAutoFit/>
          </a:bodyPr>
          <a:lstStyle/>
          <a:p>
            <a:r>
              <a:rPr lang="en-US" sz="1600" b="1" dirty="0">
                <a:latin typeface="Helvetica 55" pitchFamily="34" charset="0"/>
              </a:rPr>
              <a:t>Why this is broken today:</a:t>
            </a:r>
          </a:p>
        </p:txBody>
      </p:sp>
      <p:sp>
        <p:nvSpPr>
          <p:cNvPr id="13" name="TextBox 12"/>
          <p:cNvSpPr txBox="1"/>
          <p:nvPr/>
        </p:nvSpPr>
        <p:spPr>
          <a:xfrm>
            <a:off x="0" y="228600"/>
            <a:ext cx="9220200" cy="646331"/>
          </a:xfrm>
          <a:prstGeom prst="rect">
            <a:avLst/>
          </a:prstGeom>
          <a:noFill/>
        </p:spPr>
        <p:txBody>
          <a:bodyPr wrap="square" rtlCol="0">
            <a:spAutoFit/>
          </a:bodyPr>
          <a:lstStyle/>
          <a:p>
            <a:r>
              <a:rPr lang="en-US" sz="3600" b="1" dirty="0">
                <a:latin typeface="Helvetica 55" pitchFamily="34" charset="0"/>
              </a:rPr>
              <a:t>“I want to save my choices.”</a:t>
            </a:r>
          </a:p>
        </p:txBody>
      </p:sp>
      <p:sp>
        <p:nvSpPr>
          <p:cNvPr id="9" name="TextBox 8"/>
          <p:cNvSpPr txBox="1"/>
          <p:nvPr/>
        </p:nvSpPr>
        <p:spPr>
          <a:xfrm>
            <a:off x="2209800" y="4623375"/>
            <a:ext cx="6477000" cy="830997"/>
          </a:xfrm>
          <a:prstGeom prst="rect">
            <a:avLst/>
          </a:prstGeom>
          <a:noFill/>
        </p:spPr>
        <p:txBody>
          <a:bodyPr wrap="square" rtlCol="0">
            <a:spAutoFit/>
          </a:bodyPr>
          <a:lstStyle/>
          <a:p>
            <a:r>
              <a:rPr lang="en-US" sz="1600" dirty="0">
                <a:solidFill>
                  <a:schemeClr val="tx1">
                    <a:lumMod val="85000"/>
                    <a:lumOff val="15000"/>
                  </a:schemeClr>
                </a:solidFill>
                <a:latin typeface="Helvetica 45" pitchFamily="34" charset="0"/>
              </a:rPr>
              <a:t>1)  Make a purchase on Amazon</a:t>
            </a:r>
            <a:br>
              <a:rPr lang="en-US" sz="1600" dirty="0">
                <a:solidFill>
                  <a:schemeClr val="tx1">
                    <a:lumMod val="85000"/>
                    <a:lumOff val="15000"/>
                  </a:schemeClr>
                </a:solidFill>
                <a:latin typeface="Helvetica 45" pitchFamily="34" charset="0"/>
              </a:rPr>
            </a:br>
            <a:r>
              <a:rPr lang="en-US" sz="1600" dirty="0">
                <a:solidFill>
                  <a:schemeClr val="tx1">
                    <a:lumMod val="85000"/>
                    <a:lumOff val="15000"/>
                  </a:schemeClr>
                </a:solidFill>
                <a:latin typeface="Helvetica 45" pitchFamily="34" charset="0"/>
              </a:rPr>
              <a:t>2)  Save and name your choices </a:t>
            </a:r>
          </a:p>
          <a:p>
            <a:r>
              <a:rPr lang="en-US" sz="1600" dirty="0">
                <a:solidFill>
                  <a:schemeClr val="tx1">
                    <a:lumMod val="85000"/>
                    <a:lumOff val="15000"/>
                  </a:schemeClr>
                </a:solidFill>
                <a:latin typeface="Helvetica 45" pitchFamily="34" charset="0"/>
              </a:rPr>
              <a:t>3)  Select this preference next time </a:t>
            </a:r>
          </a:p>
        </p:txBody>
      </p:sp>
      <p:sp>
        <p:nvSpPr>
          <p:cNvPr id="10" name="TextBox 9"/>
          <p:cNvSpPr txBox="1"/>
          <p:nvPr/>
        </p:nvSpPr>
        <p:spPr>
          <a:xfrm>
            <a:off x="152400" y="4191000"/>
            <a:ext cx="9220200" cy="338554"/>
          </a:xfrm>
          <a:prstGeom prst="rect">
            <a:avLst/>
          </a:prstGeom>
          <a:noFill/>
        </p:spPr>
        <p:txBody>
          <a:bodyPr wrap="square" rtlCol="0">
            <a:spAutoFit/>
          </a:bodyPr>
          <a:lstStyle/>
          <a:p>
            <a:r>
              <a:rPr lang="en-US" sz="1600" b="1" dirty="0">
                <a:latin typeface="Helvetica 55" pitchFamily="34" charset="0"/>
              </a:rPr>
              <a:t>New customer experience:</a:t>
            </a:r>
          </a:p>
        </p:txBody>
      </p:sp>
      <p:sp>
        <p:nvSpPr>
          <p:cNvPr id="11" name="TextBox 10"/>
          <p:cNvSpPr txBox="1"/>
          <p:nvPr/>
        </p:nvSpPr>
        <p:spPr>
          <a:xfrm>
            <a:off x="2209800" y="2946975"/>
            <a:ext cx="6477000" cy="830997"/>
          </a:xfrm>
          <a:prstGeom prst="rect">
            <a:avLst/>
          </a:prstGeom>
          <a:noFill/>
        </p:spPr>
        <p:txBody>
          <a:bodyPr wrap="square" rtlCol="0">
            <a:spAutoFit/>
          </a:bodyPr>
          <a:lstStyle/>
          <a:p>
            <a:r>
              <a:rPr lang="en-US" sz="1600" dirty="0">
                <a:solidFill>
                  <a:schemeClr val="tx1">
                    <a:lumMod val="85000"/>
                    <a:lumOff val="15000"/>
                  </a:schemeClr>
                </a:solidFill>
                <a:latin typeface="Helvetica 45" pitchFamily="34" charset="0"/>
              </a:rPr>
              <a:t>Create a shared purchase preference service and allow a customer to save their purchase choices from any purchase and reuse those choices for any other purchase.  </a:t>
            </a:r>
          </a:p>
        </p:txBody>
      </p:sp>
      <p:sp>
        <p:nvSpPr>
          <p:cNvPr id="12" name="TextBox 11"/>
          <p:cNvSpPr txBox="1"/>
          <p:nvPr/>
        </p:nvSpPr>
        <p:spPr>
          <a:xfrm>
            <a:off x="152400" y="2514600"/>
            <a:ext cx="9220200" cy="338554"/>
          </a:xfrm>
          <a:prstGeom prst="rect">
            <a:avLst/>
          </a:prstGeom>
          <a:noFill/>
        </p:spPr>
        <p:txBody>
          <a:bodyPr wrap="square" rtlCol="0">
            <a:spAutoFit/>
          </a:bodyPr>
          <a:lstStyle/>
          <a:p>
            <a:r>
              <a:rPr lang="en-US" sz="1600" b="1" dirty="0">
                <a:latin typeface="Helvetica 55" pitchFamily="34" charset="0"/>
              </a:rPr>
              <a:t>How Payments Portal will fix this:</a:t>
            </a:r>
          </a:p>
        </p:txBody>
      </p:sp>
    </p:spTree>
    <p:extLst>
      <p:ext uri="{BB962C8B-B14F-4D97-AF65-F5344CB8AC3E}">
        <p14:creationId xmlns:p14="http://schemas.microsoft.com/office/powerpoint/2010/main" val="605054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1" y="0"/>
            <a:ext cx="7391396" cy="5890639"/>
          </a:xfrm>
          <a:ln>
            <a:noFill/>
          </a:ln>
        </p:spPr>
      </p:pic>
      <p:sp>
        <p:nvSpPr>
          <p:cNvPr id="5" name="Slide Number Placeholder 4"/>
          <p:cNvSpPr>
            <a:spLocks noGrp="1"/>
          </p:cNvSpPr>
          <p:nvPr>
            <p:ph type="sldNum" sz="quarter" idx="12"/>
          </p:nvPr>
        </p:nvSpPr>
        <p:spPr/>
        <p:txBody>
          <a:bodyPr/>
          <a:lstStyle/>
          <a:p>
            <a:fld id="{7D64E589-B81B-4CC6-85F7-E62190611B86}" type="slidenum">
              <a:rPr lang="en-US" smtClean="0"/>
              <a:t>17</a:t>
            </a:fld>
            <a:endParaRPr lang="en-US"/>
          </a:p>
        </p:txBody>
      </p:sp>
      <p:sp>
        <p:nvSpPr>
          <p:cNvPr id="7" name="Footer Placeholder 6"/>
          <p:cNvSpPr>
            <a:spLocks noGrp="1"/>
          </p:cNvSpPr>
          <p:nvPr>
            <p:ph type="ftr" sz="quarter" idx="11"/>
          </p:nvPr>
        </p:nvSpPr>
        <p:spPr>
          <a:xfrm>
            <a:off x="3124200" y="6356350"/>
            <a:ext cx="3124200" cy="365125"/>
          </a:xfrm>
        </p:spPr>
        <p:txBody>
          <a:bodyPr/>
          <a:lstStyle/>
          <a:p>
            <a:r>
              <a:rPr lang="en-US"/>
              <a:t>Wireframes to demonstrate flow only.  Final design and phrasing TBD.</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0712" y="1524000"/>
            <a:ext cx="448888" cy="685800"/>
          </a:xfrm>
          <a:prstGeom prst="rect">
            <a:avLst/>
          </a:prstGeom>
        </p:spPr>
      </p:pic>
      <p:sp>
        <p:nvSpPr>
          <p:cNvPr id="8" name="Rectangle 7"/>
          <p:cNvSpPr/>
          <p:nvPr/>
        </p:nvSpPr>
        <p:spPr>
          <a:xfrm>
            <a:off x="76200" y="4724400"/>
            <a:ext cx="5486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User adds the item they want to purchase to their cart.</a:t>
            </a:r>
          </a:p>
        </p:txBody>
      </p:sp>
    </p:spTree>
    <p:extLst>
      <p:ext uri="{BB962C8B-B14F-4D97-AF65-F5344CB8AC3E}">
        <p14:creationId xmlns:p14="http://schemas.microsoft.com/office/powerpoint/2010/main" val="4059281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1" y="0"/>
            <a:ext cx="7391396" cy="5890638"/>
          </a:xfrm>
          <a:ln>
            <a:noFill/>
          </a:ln>
        </p:spPr>
      </p:pic>
      <p:sp>
        <p:nvSpPr>
          <p:cNvPr id="5" name="Slide Number Placeholder 4"/>
          <p:cNvSpPr>
            <a:spLocks noGrp="1"/>
          </p:cNvSpPr>
          <p:nvPr>
            <p:ph type="sldNum" sz="quarter" idx="12"/>
          </p:nvPr>
        </p:nvSpPr>
        <p:spPr/>
        <p:txBody>
          <a:bodyPr/>
          <a:lstStyle/>
          <a:p>
            <a:fld id="{7D64E589-B81B-4CC6-85F7-E62190611B86}" type="slidenum">
              <a:rPr lang="en-US" smtClean="0"/>
              <a:t>18</a:t>
            </a:fld>
            <a:endParaRPr lang="en-US"/>
          </a:p>
        </p:txBody>
      </p:sp>
      <p:sp>
        <p:nvSpPr>
          <p:cNvPr id="7" name="Footer Placeholder 6"/>
          <p:cNvSpPr>
            <a:spLocks noGrp="1"/>
          </p:cNvSpPr>
          <p:nvPr>
            <p:ph type="ftr" sz="quarter" idx="11"/>
          </p:nvPr>
        </p:nvSpPr>
        <p:spPr>
          <a:xfrm>
            <a:off x="3124200" y="6356350"/>
            <a:ext cx="3124200" cy="365125"/>
          </a:xfrm>
        </p:spPr>
        <p:txBody>
          <a:bodyPr/>
          <a:lstStyle/>
          <a:p>
            <a:r>
              <a:rPr lang="en-US"/>
              <a:t>Wireframes to demonstrate flow only.  Final design and phrasing TBD.</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0712" y="1295400"/>
            <a:ext cx="448888" cy="685800"/>
          </a:xfrm>
          <a:prstGeom prst="rect">
            <a:avLst/>
          </a:prstGeom>
        </p:spPr>
      </p:pic>
      <p:sp>
        <p:nvSpPr>
          <p:cNvPr id="8" name="Rectangle 7"/>
          <p:cNvSpPr/>
          <p:nvPr/>
        </p:nvSpPr>
        <p:spPr>
          <a:xfrm>
            <a:off x="76200" y="4724400"/>
            <a:ext cx="5486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Success of cart addition.  User initiates purchase by clicking “Proceed to checkout”.</a:t>
            </a:r>
          </a:p>
        </p:txBody>
      </p:sp>
    </p:spTree>
    <p:extLst>
      <p:ext uri="{BB962C8B-B14F-4D97-AF65-F5344CB8AC3E}">
        <p14:creationId xmlns:p14="http://schemas.microsoft.com/office/powerpoint/2010/main" val="1575764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1" y="0"/>
            <a:ext cx="7391396" cy="5890638"/>
          </a:xfrm>
          <a:ln>
            <a:noFill/>
          </a:ln>
        </p:spPr>
      </p:pic>
      <p:sp>
        <p:nvSpPr>
          <p:cNvPr id="5" name="Slide Number Placeholder 4"/>
          <p:cNvSpPr>
            <a:spLocks noGrp="1"/>
          </p:cNvSpPr>
          <p:nvPr>
            <p:ph type="sldNum" sz="quarter" idx="12"/>
          </p:nvPr>
        </p:nvSpPr>
        <p:spPr/>
        <p:txBody>
          <a:bodyPr/>
          <a:lstStyle/>
          <a:p>
            <a:fld id="{7D64E589-B81B-4CC6-85F7-E62190611B86}" type="slidenum">
              <a:rPr lang="en-US" smtClean="0"/>
              <a:t>19</a:t>
            </a:fld>
            <a:endParaRPr lang="en-US"/>
          </a:p>
        </p:txBody>
      </p:sp>
      <p:sp>
        <p:nvSpPr>
          <p:cNvPr id="7" name="Footer Placeholder 6"/>
          <p:cNvSpPr>
            <a:spLocks noGrp="1"/>
          </p:cNvSpPr>
          <p:nvPr>
            <p:ph type="ftr" sz="quarter" idx="11"/>
          </p:nvPr>
        </p:nvSpPr>
        <p:spPr>
          <a:xfrm>
            <a:off x="3124200" y="6356350"/>
            <a:ext cx="3124200" cy="365125"/>
          </a:xfrm>
        </p:spPr>
        <p:txBody>
          <a:bodyPr/>
          <a:lstStyle/>
          <a:p>
            <a:r>
              <a:rPr lang="en-US"/>
              <a:t>Wireframes to demonstrate flow only.  Final design and phrasing TBD.</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1981200"/>
            <a:ext cx="448888" cy="685801"/>
          </a:xfrm>
          <a:prstGeom prst="rect">
            <a:avLst/>
          </a:prstGeom>
        </p:spPr>
      </p:pic>
      <p:sp>
        <p:nvSpPr>
          <p:cNvPr id="8" name="Rectangle 7"/>
          <p:cNvSpPr/>
          <p:nvPr/>
        </p:nvSpPr>
        <p:spPr>
          <a:xfrm>
            <a:off x="76200" y="4724400"/>
            <a:ext cx="5486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User selects a shipping address.</a:t>
            </a:r>
          </a:p>
        </p:txBody>
      </p:sp>
    </p:spTree>
    <p:extLst>
      <p:ext uri="{BB962C8B-B14F-4D97-AF65-F5344CB8AC3E}">
        <p14:creationId xmlns:p14="http://schemas.microsoft.com/office/powerpoint/2010/main" val="992312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algn="l"/>
            <a:r>
              <a:rPr lang="en-US" dirty="0"/>
              <a:t>Table of contents</a:t>
            </a:r>
          </a:p>
        </p:txBody>
      </p:sp>
      <p:sp>
        <p:nvSpPr>
          <p:cNvPr id="3" name="Content Placeholder 2"/>
          <p:cNvSpPr>
            <a:spLocks noGrp="1"/>
          </p:cNvSpPr>
          <p:nvPr>
            <p:ph idx="1"/>
          </p:nvPr>
        </p:nvSpPr>
        <p:spPr>
          <a:xfrm>
            <a:off x="457200" y="1066800"/>
            <a:ext cx="8534400" cy="5257800"/>
          </a:xfrm>
        </p:spPr>
        <p:txBody>
          <a:bodyPr>
            <a:normAutofit fontScale="77500" lnSpcReduction="20000"/>
          </a:bodyPr>
          <a:lstStyle/>
          <a:p>
            <a:pPr marL="0" indent="0">
              <a:buNone/>
            </a:pPr>
            <a:r>
              <a:rPr lang="en-US" sz="2800" dirty="0"/>
              <a:t>Section 1:  Update</a:t>
            </a:r>
            <a:endParaRPr lang="en-US" sz="2200" dirty="0"/>
          </a:p>
          <a:p>
            <a:pPr marL="457200" lvl="1" indent="0">
              <a:buNone/>
            </a:pPr>
            <a:r>
              <a:rPr lang="en-US" sz="2200" dirty="0"/>
              <a:t>4  -  “I lost my credit card.“</a:t>
            </a:r>
          </a:p>
          <a:p>
            <a:pPr marL="457200" lvl="1" indent="0">
              <a:buNone/>
            </a:pPr>
            <a:endParaRPr lang="en-US" sz="2200" dirty="0"/>
          </a:p>
          <a:p>
            <a:pPr marL="0" indent="0">
              <a:buNone/>
            </a:pPr>
            <a:r>
              <a:rPr lang="en-US" sz="2800" dirty="0"/>
              <a:t>Section 2:  Preference</a:t>
            </a:r>
            <a:endParaRPr lang="en-US" sz="2200" dirty="0"/>
          </a:p>
          <a:p>
            <a:pPr marL="457200" lvl="1" indent="0">
              <a:buNone/>
            </a:pPr>
            <a:r>
              <a:rPr lang="en-US" sz="2200" dirty="0"/>
              <a:t>15  -  “I want to save my choices.“</a:t>
            </a:r>
          </a:p>
          <a:p>
            <a:pPr marL="457200" lvl="1" indent="0">
              <a:buNone/>
            </a:pPr>
            <a:r>
              <a:rPr lang="en-US" sz="2200" dirty="0"/>
              <a:t>29  -  “I want to see what choices will be used.“</a:t>
            </a:r>
          </a:p>
          <a:p>
            <a:pPr marL="457200" lvl="1" indent="0">
              <a:buNone/>
            </a:pPr>
            <a:r>
              <a:rPr lang="en-US" sz="2200" dirty="0"/>
              <a:t>33  -  “I want to easily select a different preference.“</a:t>
            </a:r>
          </a:p>
          <a:p>
            <a:pPr marL="457200" lvl="1" indent="0">
              <a:buNone/>
            </a:pPr>
            <a:endParaRPr lang="en-US" sz="2400" dirty="0"/>
          </a:p>
          <a:p>
            <a:pPr marL="0" indent="0">
              <a:buNone/>
            </a:pPr>
            <a:r>
              <a:rPr lang="en-US" sz="2800" dirty="0"/>
              <a:t>Appendix:  </a:t>
            </a:r>
            <a:endParaRPr lang="en-US" sz="2200" dirty="0"/>
          </a:p>
          <a:p>
            <a:pPr marL="457200" lvl="1" indent="0">
              <a:buNone/>
            </a:pPr>
            <a:r>
              <a:rPr lang="en-US" sz="2200" dirty="0"/>
              <a:t>41  -  Preference UI for mobile</a:t>
            </a:r>
          </a:p>
          <a:p>
            <a:pPr marL="457200" lvl="1" indent="0">
              <a:buNone/>
            </a:pPr>
            <a:r>
              <a:rPr lang="en-US" sz="2200" dirty="0"/>
              <a:t>43  -  Update UI for mobile</a:t>
            </a:r>
          </a:p>
          <a:p>
            <a:pPr marL="457200" lvl="1" indent="0">
              <a:buNone/>
            </a:pPr>
            <a:r>
              <a:rPr lang="en-US" sz="2200" dirty="0"/>
              <a:t>45  -  Consolidated subscriptions page</a:t>
            </a:r>
          </a:p>
          <a:p>
            <a:pPr marL="457200" lvl="1" indent="0">
              <a:buNone/>
            </a:pPr>
            <a:r>
              <a:rPr lang="en-US" sz="2200" dirty="0"/>
              <a:t>47  -  High fidelity preference display</a:t>
            </a:r>
          </a:p>
          <a:p>
            <a:pPr marL="457200" lvl="1" indent="0">
              <a:buNone/>
            </a:pPr>
            <a:r>
              <a:rPr lang="en-US" sz="2200" dirty="0"/>
              <a:t>49  -  Deferred update</a:t>
            </a:r>
          </a:p>
          <a:p>
            <a:pPr marL="457200" lvl="1" indent="0">
              <a:buNone/>
            </a:pPr>
            <a:r>
              <a:rPr lang="en-US" sz="2200" dirty="0"/>
              <a:t>55  -  Eligibility conflicts during update</a:t>
            </a:r>
          </a:p>
          <a:p>
            <a:pPr marL="457200" lvl="1" indent="0">
              <a:buNone/>
            </a:pPr>
            <a:r>
              <a:rPr lang="en-US" sz="2200" dirty="0"/>
              <a:t>61  -  Eligibility conflicts during purchase</a:t>
            </a:r>
          </a:p>
          <a:p>
            <a:pPr marL="457200" lvl="1" indent="0">
              <a:buNone/>
            </a:pPr>
            <a:r>
              <a:rPr lang="en-US" sz="2200" dirty="0"/>
              <a:t>63  -  “I got a failure email.”</a:t>
            </a:r>
          </a:p>
          <a:p>
            <a:pPr marL="457200" lvl="1" indent="0">
              <a:buNone/>
            </a:pPr>
            <a:r>
              <a:rPr lang="en-US" sz="2200" dirty="0"/>
              <a:t>72  -  “I want to change my primary card.”</a:t>
            </a:r>
          </a:p>
          <a:p>
            <a:pPr marL="457200" lvl="1" indent="0">
              <a:buNone/>
            </a:pPr>
            <a:r>
              <a:rPr lang="en-US" sz="2200" dirty="0"/>
              <a:t>80  -  Multi-tender preferences</a:t>
            </a:r>
          </a:p>
          <a:p>
            <a:pPr marL="457200" lvl="1" indent="0">
              <a:buNone/>
            </a:pPr>
            <a:endParaRPr lang="en-US" sz="2200" dirty="0"/>
          </a:p>
          <a:p>
            <a:pPr marL="457200" lvl="1" indent="0">
              <a:buNone/>
            </a:pPr>
            <a:endParaRPr lang="en-US" sz="2200" dirty="0"/>
          </a:p>
          <a:p>
            <a:pPr marL="457200" lvl="1" indent="0">
              <a:buNone/>
            </a:pPr>
            <a:endParaRPr lang="en-US" sz="2200" dirty="0"/>
          </a:p>
          <a:p>
            <a:pPr marL="457200" lvl="1" indent="0">
              <a:buNone/>
            </a:pPr>
            <a:endParaRPr lang="en-US" sz="2200" dirty="0"/>
          </a:p>
          <a:p>
            <a:pPr marL="457200" lvl="1" indent="0">
              <a:buNone/>
            </a:pPr>
            <a:endParaRPr lang="en-US" sz="2400" dirty="0"/>
          </a:p>
          <a:p>
            <a:pPr marL="457200" lvl="1" indent="0">
              <a:buNone/>
            </a:pPr>
            <a:endParaRPr lang="en-US" sz="3200" dirty="0"/>
          </a:p>
          <a:p>
            <a:pPr marL="457200" lvl="1" indent="0">
              <a:buNone/>
            </a:pPr>
            <a:endParaRPr lang="en-US" sz="2600" dirty="0"/>
          </a:p>
          <a:p>
            <a:pPr marL="457200" lvl="1" indent="0">
              <a:buNone/>
            </a:pPr>
            <a:endParaRPr lang="en-US" sz="2600" dirty="0"/>
          </a:p>
        </p:txBody>
      </p:sp>
      <p:sp>
        <p:nvSpPr>
          <p:cNvPr id="5" name="Slide Number Placeholder 4"/>
          <p:cNvSpPr>
            <a:spLocks noGrp="1"/>
          </p:cNvSpPr>
          <p:nvPr>
            <p:ph type="sldNum" sz="quarter" idx="12"/>
          </p:nvPr>
        </p:nvSpPr>
        <p:spPr/>
        <p:txBody>
          <a:bodyPr/>
          <a:lstStyle/>
          <a:p>
            <a:fld id="{7D64E589-B81B-4CC6-85F7-E62190611B86}" type="slidenum">
              <a:rPr lang="en-US" smtClean="0"/>
              <a:t>2</a:t>
            </a:fld>
            <a:endParaRPr lang="en-US"/>
          </a:p>
        </p:txBody>
      </p:sp>
    </p:spTree>
    <p:extLst>
      <p:ext uri="{BB962C8B-B14F-4D97-AF65-F5344CB8AC3E}">
        <p14:creationId xmlns:p14="http://schemas.microsoft.com/office/powerpoint/2010/main" val="2614239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1" y="0"/>
            <a:ext cx="7391396" cy="5890638"/>
          </a:xfrm>
          <a:ln>
            <a:noFill/>
          </a:ln>
        </p:spPr>
      </p:pic>
      <p:sp>
        <p:nvSpPr>
          <p:cNvPr id="5" name="Slide Number Placeholder 4"/>
          <p:cNvSpPr>
            <a:spLocks noGrp="1"/>
          </p:cNvSpPr>
          <p:nvPr>
            <p:ph type="sldNum" sz="quarter" idx="12"/>
          </p:nvPr>
        </p:nvSpPr>
        <p:spPr/>
        <p:txBody>
          <a:bodyPr/>
          <a:lstStyle/>
          <a:p>
            <a:fld id="{7D64E589-B81B-4CC6-85F7-E62190611B86}" type="slidenum">
              <a:rPr lang="en-US" smtClean="0"/>
              <a:t>20</a:t>
            </a:fld>
            <a:endParaRPr lang="en-US"/>
          </a:p>
        </p:txBody>
      </p:sp>
      <p:sp>
        <p:nvSpPr>
          <p:cNvPr id="7" name="Footer Placeholder 6"/>
          <p:cNvSpPr>
            <a:spLocks noGrp="1"/>
          </p:cNvSpPr>
          <p:nvPr>
            <p:ph type="ftr" sz="quarter" idx="11"/>
          </p:nvPr>
        </p:nvSpPr>
        <p:spPr>
          <a:xfrm>
            <a:off x="3124200" y="6356350"/>
            <a:ext cx="3124200" cy="365125"/>
          </a:xfrm>
        </p:spPr>
        <p:txBody>
          <a:bodyPr/>
          <a:lstStyle/>
          <a:p>
            <a:r>
              <a:rPr lang="en-US"/>
              <a:t>Wireframes to demonstrate flow only.  Final design and phrasing TBD.</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0" y="838200"/>
            <a:ext cx="448888" cy="685800"/>
          </a:xfrm>
          <a:prstGeom prst="rect">
            <a:avLst/>
          </a:prstGeom>
        </p:spPr>
      </p:pic>
      <p:sp>
        <p:nvSpPr>
          <p:cNvPr id="8" name="Rectangle 7"/>
          <p:cNvSpPr/>
          <p:nvPr/>
        </p:nvSpPr>
        <p:spPr>
          <a:xfrm>
            <a:off x="76200" y="4724400"/>
            <a:ext cx="5486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User selects a shipping speed.</a:t>
            </a:r>
          </a:p>
        </p:txBody>
      </p:sp>
    </p:spTree>
    <p:extLst>
      <p:ext uri="{BB962C8B-B14F-4D97-AF65-F5344CB8AC3E}">
        <p14:creationId xmlns:p14="http://schemas.microsoft.com/office/powerpoint/2010/main" val="3397490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1" y="0"/>
            <a:ext cx="7391396" cy="5890638"/>
          </a:xfrm>
          <a:ln>
            <a:noFill/>
          </a:ln>
        </p:spPr>
      </p:pic>
      <p:sp>
        <p:nvSpPr>
          <p:cNvPr id="5" name="Slide Number Placeholder 4"/>
          <p:cNvSpPr>
            <a:spLocks noGrp="1"/>
          </p:cNvSpPr>
          <p:nvPr>
            <p:ph type="sldNum" sz="quarter" idx="12"/>
          </p:nvPr>
        </p:nvSpPr>
        <p:spPr/>
        <p:txBody>
          <a:bodyPr/>
          <a:lstStyle/>
          <a:p>
            <a:fld id="{7D64E589-B81B-4CC6-85F7-E62190611B86}" type="slidenum">
              <a:rPr lang="en-US" smtClean="0"/>
              <a:t>21</a:t>
            </a:fld>
            <a:endParaRPr lang="en-US"/>
          </a:p>
        </p:txBody>
      </p:sp>
      <p:sp>
        <p:nvSpPr>
          <p:cNvPr id="7" name="Footer Placeholder 6"/>
          <p:cNvSpPr>
            <a:spLocks noGrp="1"/>
          </p:cNvSpPr>
          <p:nvPr>
            <p:ph type="ftr" sz="quarter" idx="11"/>
          </p:nvPr>
        </p:nvSpPr>
        <p:spPr>
          <a:xfrm>
            <a:off x="3124200" y="6356350"/>
            <a:ext cx="3124200" cy="365125"/>
          </a:xfrm>
        </p:spPr>
        <p:txBody>
          <a:bodyPr/>
          <a:lstStyle/>
          <a:p>
            <a:r>
              <a:rPr lang="en-US"/>
              <a:t>Wireframes to demonstrate flow only.  Final design and phrasing TBD.</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200" y="1143000"/>
            <a:ext cx="448888" cy="685800"/>
          </a:xfrm>
          <a:prstGeom prst="rect">
            <a:avLst/>
          </a:prstGeom>
        </p:spPr>
      </p:pic>
      <p:sp>
        <p:nvSpPr>
          <p:cNvPr id="8" name="Rectangle 7"/>
          <p:cNvSpPr/>
          <p:nvPr/>
        </p:nvSpPr>
        <p:spPr>
          <a:xfrm>
            <a:off x="76200" y="4724400"/>
            <a:ext cx="5486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User selects a payment method.</a:t>
            </a:r>
          </a:p>
        </p:txBody>
      </p:sp>
    </p:spTree>
    <p:extLst>
      <p:ext uri="{BB962C8B-B14F-4D97-AF65-F5344CB8AC3E}">
        <p14:creationId xmlns:p14="http://schemas.microsoft.com/office/powerpoint/2010/main" val="3185930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1" y="0"/>
            <a:ext cx="7391396" cy="5890638"/>
          </a:xfrm>
          <a:ln>
            <a:noFill/>
          </a:ln>
        </p:spPr>
      </p:pic>
      <p:sp>
        <p:nvSpPr>
          <p:cNvPr id="5" name="Slide Number Placeholder 4"/>
          <p:cNvSpPr>
            <a:spLocks noGrp="1"/>
          </p:cNvSpPr>
          <p:nvPr>
            <p:ph type="sldNum" sz="quarter" idx="12"/>
          </p:nvPr>
        </p:nvSpPr>
        <p:spPr/>
        <p:txBody>
          <a:bodyPr/>
          <a:lstStyle/>
          <a:p>
            <a:fld id="{7D64E589-B81B-4CC6-85F7-E62190611B86}" type="slidenum">
              <a:rPr lang="en-US" smtClean="0"/>
              <a:t>22</a:t>
            </a:fld>
            <a:endParaRPr lang="en-US"/>
          </a:p>
        </p:txBody>
      </p:sp>
      <p:sp>
        <p:nvSpPr>
          <p:cNvPr id="7" name="Footer Placeholder 6"/>
          <p:cNvSpPr>
            <a:spLocks noGrp="1"/>
          </p:cNvSpPr>
          <p:nvPr>
            <p:ph type="ftr" sz="quarter" idx="11"/>
          </p:nvPr>
        </p:nvSpPr>
        <p:spPr>
          <a:xfrm>
            <a:off x="3124200" y="6356350"/>
            <a:ext cx="3124200" cy="365125"/>
          </a:xfrm>
        </p:spPr>
        <p:txBody>
          <a:bodyPr/>
          <a:lstStyle/>
          <a:p>
            <a:r>
              <a:rPr lang="en-US"/>
              <a:t>Wireframes to demonstrate flow only.  Final design and phrasing TBD.</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295400"/>
            <a:ext cx="448888" cy="685800"/>
          </a:xfrm>
          <a:prstGeom prst="rect">
            <a:avLst/>
          </a:prstGeom>
        </p:spPr>
      </p:pic>
      <p:sp>
        <p:nvSpPr>
          <p:cNvPr id="8" name="Rectangle 7"/>
          <p:cNvSpPr/>
          <p:nvPr/>
        </p:nvSpPr>
        <p:spPr>
          <a:xfrm>
            <a:off x="76200" y="4724400"/>
            <a:ext cx="5486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User decides they want to save these choices for future purchases.  User checks the “Save these preferences?” option. </a:t>
            </a:r>
          </a:p>
        </p:txBody>
      </p:sp>
    </p:spTree>
    <p:extLst>
      <p:ext uri="{BB962C8B-B14F-4D97-AF65-F5344CB8AC3E}">
        <p14:creationId xmlns:p14="http://schemas.microsoft.com/office/powerpoint/2010/main" val="34817184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1" y="0"/>
            <a:ext cx="7391395" cy="5890638"/>
          </a:xfrm>
          <a:ln>
            <a:noFill/>
          </a:ln>
        </p:spPr>
      </p:pic>
      <p:sp>
        <p:nvSpPr>
          <p:cNvPr id="5" name="Slide Number Placeholder 4"/>
          <p:cNvSpPr>
            <a:spLocks noGrp="1"/>
          </p:cNvSpPr>
          <p:nvPr>
            <p:ph type="sldNum" sz="quarter" idx="12"/>
          </p:nvPr>
        </p:nvSpPr>
        <p:spPr/>
        <p:txBody>
          <a:bodyPr/>
          <a:lstStyle/>
          <a:p>
            <a:fld id="{7D64E589-B81B-4CC6-85F7-E62190611B86}" type="slidenum">
              <a:rPr lang="en-US" smtClean="0"/>
              <a:t>23</a:t>
            </a:fld>
            <a:endParaRPr lang="en-US"/>
          </a:p>
        </p:txBody>
      </p:sp>
      <p:sp>
        <p:nvSpPr>
          <p:cNvPr id="7" name="Footer Placeholder 6"/>
          <p:cNvSpPr>
            <a:spLocks noGrp="1"/>
          </p:cNvSpPr>
          <p:nvPr>
            <p:ph type="ftr" sz="quarter" idx="11"/>
          </p:nvPr>
        </p:nvSpPr>
        <p:spPr>
          <a:xfrm>
            <a:off x="3124200" y="6356350"/>
            <a:ext cx="3124200" cy="365125"/>
          </a:xfrm>
        </p:spPr>
        <p:txBody>
          <a:bodyPr/>
          <a:lstStyle/>
          <a:p>
            <a:r>
              <a:rPr lang="en-US"/>
              <a:t>Wireframes to demonstrate flow only.  Final design and phrasing TBD.</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0" y="1143000"/>
            <a:ext cx="448888" cy="685800"/>
          </a:xfrm>
          <a:prstGeom prst="rect">
            <a:avLst/>
          </a:prstGeom>
        </p:spPr>
      </p:pic>
      <p:sp>
        <p:nvSpPr>
          <p:cNvPr id="8" name="Rectangle 7"/>
          <p:cNvSpPr/>
          <p:nvPr/>
        </p:nvSpPr>
        <p:spPr>
          <a:xfrm>
            <a:off x="76200" y="4724400"/>
            <a:ext cx="5486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Preference name box is exposed prefilled with a  suggested name.  User may choose a different name if they wish.   Then completes order.</a:t>
            </a:r>
          </a:p>
        </p:txBody>
      </p:sp>
    </p:spTree>
    <p:extLst>
      <p:ext uri="{BB962C8B-B14F-4D97-AF65-F5344CB8AC3E}">
        <p14:creationId xmlns:p14="http://schemas.microsoft.com/office/powerpoint/2010/main" val="2682809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1" y="0"/>
            <a:ext cx="8534398" cy="5968408"/>
          </a:xfrm>
          <a:ln>
            <a:noFill/>
          </a:ln>
        </p:spPr>
      </p:pic>
      <p:sp>
        <p:nvSpPr>
          <p:cNvPr id="5" name="Slide Number Placeholder 4"/>
          <p:cNvSpPr>
            <a:spLocks noGrp="1"/>
          </p:cNvSpPr>
          <p:nvPr>
            <p:ph type="sldNum" sz="quarter" idx="12"/>
          </p:nvPr>
        </p:nvSpPr>
        <p:spPr/>
        <p:txBody>
          <a:bodyPr/>
          <a:lstStyle/>
          <a:p>
            <a:fld id="{7D64E589-B81B-4CC6-85F7-E62190611B86}" type="slidenum">
              <a:rPr lang="en-US" smtClean="0"/>
              <a:t>24</a:t>
            </a:fld>
            <a:endParaRPr lang="en-US"/>
          </a:p>
        </p:txBody>
      </p:sp>
      <p:sp>
        <p:nvSpPr>
          <p:cNvPr id="7" name="Footer Placeholder 6"/>
          <p:cNvSpPr>
            <a:spLocks noGrp="1"/>
          </p:cNvSpPr>
          <p:nvPr>
            <p:ph type="ftr" sz="quarter" idx="11"/>
          </p:nvPr>
        </p:nvSpPr>
        <p:spPr>
          <a:xfrm>
            <a:off x="3124200" y="6356350"/>
            <a:ext cx="3124200" cy="365125"/>
          </a:xfrm>
        </p:spPr>
        <p:txBody>
          <a:bodyPr/>
          <a:lstStyle/>
          <a:p>
            <a:r>
              <a:rPr lang="en-US"/>
              <a:t>Wireframes to demonstrate flow only.  Final design and phrasing TBD.</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4112" y="990600"/>
            <a:ext cx="448888" cy="685800"/>
          </a:xfrm>
          <a:prstGeom prst="rect">
            <a:avLst/>
          </a:prstGeom>
        </p:spPr>
      </p:pic>
      <p:sp>
        <p:nvSpPr>
          <p:cNvPr id="8" name="Rectangle 7"/>
          <p:cNvSpPr/>
          <p:nvPr/>
        </p:nvSpPr>
        <p:spPr>
          <a:xfrm>
            <a:off x="76200" y="4724400"/>
            <a:ext cx="5486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Alternate design for True SPC</a:t>
            </a:r>
          </a:p>
          <a:p>
            <a:pPr algn="ctr"/>
            <a:r>
              <a:rPr lang="en-US" dirty="0"/>
              <a:t>New user is pre-opted with a naming option.</a:t>
            </a:r>
          </a:p>
        </p:txBody>
      </p:sp>
    </p:spTree>
    <p:extLst>
      <p:ext uri="{BB962C8B-B14F-4D97-AF65-F5344CB8AC3E}">
        <p14:creationId xmlns:p14="http://schemas.microsoft.com/office/powerpoint/2010/main" val="15126445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1" y="0"/>
            <a:ext cx="7391395" cy="5890638"/>
          </a:xfrm>
          <a:ln>
            <a:noFill/>
          </a:ln>
        </p:spPr>
      </p:pic>
      <p:sp>
        <p:nvSpPr>
          <p:cNvPr id="5" name="Slide Number Placeholder 4"/>
          <p:cNvSpPr>
            <a:spLocks noGrp="1"/>
          </p:cNvSpPr>
          <p:nvPr>
            <p:ph type="sldNum" sz="quarter" idx="12"/>
          </p:nvPr>
        </p:nvSpPr>
        <p:spPr/>
        <p:txBody>
          <a:bodyPr/>
          <a:lstStyle/>
          <a:p>
            <a:fld id="{7D64E589-B81B-4CC6-85F7-E62190611B86}" type="slidenum">
              <a:rPr lang="en-US" smtClean="0"/>
              <a:t>25</a:t>
            </a:fld>
            <a:endParaRPr lang="en-US"/>
          </a:p>
        </p:txBody>
      </p:sp>
      <p:sp>
        <p:nvSpPr>
          <p:cNvPr id="7" name="Footer Placeholder 6"/>
          <p:cNvSpPr>
            <a:spLocks noGrp="1"/>
          </p:cNvSpPr>
          <p:nvPr>
            <p:ph type="ftr" sz="quarter" idx="11"/>
          </p:nvPr>
        </p:nvSpPr>
        <p:spPr>
          <a:xfrm>
            <a:off x="3124200" y="6356350"/>
            <a:ext cx="3124200" cy="365125"/>
          </a:xfrm>
        </p:spPr>
        <p:txBody>
          <a:bodyPr/>
          <a:lstStyle/>
          <a:p>
            <a:r>
              <a:rPr lang="en-US"/>
              <a:t>Wireframes to demonstrate flow only.  Final design and phrasing TBD.</a:t>
            </a:r>
            <a:endParaRPr lang="en-US" dirty="0"/>
          </a:p>
        </p:txBody>
      </p:sp>
      <p:sp>
        <p:nvSpPr>
          <p:cNvPr id="8" name="Rectangle 7"/>
          <p:cNvSpPr/>
          <p:nvPr/>
        </p:nvSpPr>
        <p:spPr>
          <a:xfrm>
            <a:off x="76200" y="4724400"/>
            <a:ext cx="5486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 confirmation of the saved preference is displayed on the order Thank You Page.</a:t>
            </a:r>
          </a:p>
        </p:txBody>
      </p:sp>
    </p:spTree>
    <p:extLst>
      <p:ext uri="{BB962C8B-B14F-4D97-AF65-F5344CB8AC3E}">
        <p14:creationId xmlns:p14="http://schemas.microsoft.com/office/powerpoint/2010/main" val="5820337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1" y="0"/>
            <a:ext cx="7391395" cy="5890637"/>
          </a:xfrm>
          <a:ln>
            <a:noFill/>
          </a:ln>
        </p:spPr>
      </p:pic>
      <p:sp>
        <p:nvSpPr>
          <p:cNvPr id="5" name="Slide Number Placeholder 4"/>
          <p:cNvSpPr>
            <a:spLocks noGrp="1"/>
          </p:cNvSpPr>
          <p:nvPr>
            <p:ph type="sldNum" sz="quarter" idx="12"/>
          </p:nvPr>
        </p:nvSpPr>
        <p:spPr/>
        <p:txBody>
          <a:bodyPr/>
          <a:lstStyle/>
          <a:p>
            <a:fld id="{7D64E589-B81B-4CC6-85F7-E62190611B86}" type="slidenum">
              <a:rPr lang="en-US" smtClean="0"/>
              <a:t>26</a:t>
            </a:fld>
            <a:endParaRPr lang="en-US"/>
          </a:p>
        </p:txBody>
      </p:sp>
      <p:sp>
        <p:nvSpPr>
          <p:cNvPr id="7" name="Footer Placeholder 6"/>
          <p:cNvSpPr>
            <a:spLocks noGrp="1"/>
          </p:cNvSpPr>
          <p:nvPr>
            <p:ph type="ftr" sz="quarter" idx="11"/>
          </p:nvPr>
        </p:nvSpPr>
        <p:spPr>
          <a:xfrm>
            <a:off x="3124200" y="6356350"/>
            <a:ext cx="3124200" cy="365125"/>
          </a:xfrm>
        </p:spPr>
        <p:txBody>
          <a:bodyPr/>
          <a:lstStyle/>
          <a:p>
            <a:r>
              <a:rPr lang="en-US"/>
              <a:t>Wireframes to demonstrate flow only.  Final design and phrasing TBD.</a:t>
            </a:r>
            <a:endParaRPr lang="en-US" dirty="0"/>
          </a:p>
        </p:txBody>
      </p:sp>
      <p:sp>
        <p:nvSpPr>
          <p:cNvPr id="8" name="Rectangle 7"/>
          <p:cNvSpPr/>
          <p:nvPr/>
        </p:nvSpPr>
        <p:spPr>
          <a:xfrm>
            <a:off x="76200" y="4724400"/>
            <a:ext cx="5486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Example of subsequent details page.</a:t>
            </a:r>
          </a:p>
          <a:p>
            <a:pPr algn="ctr"/>
            <a:r>
              <a:rPr lang="en-US" dirty="0"/>
              <a:t>For future purchases, this saved preference is clearly displayed and available to use.</a:t>
            </a:r>
          </a:p>
        </p:txBody>
      </p:sp>
    </p:spTree>
    <p:extLst>
      <p:ext uri="{BB962C8B-B14F-4D97-AF65-F5344CB8AC3E}">
        <p14:creationId xmlns:p14="http://schemas.microsoft.com/office/powerpoint/2010/main" val="23970999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1" y="0"/>
            <a:ext cx="7391394" cy="5890637"/>
          </a:xfrm>
          <a:ln>
            <a:noFill/>
          </a:ln>
        </p:spPr>
      </p:pic>
      <p:sp>
        <p:nvSpPr>
          <p:cNvPr id="5" name="Slide Number Placeholder 4"/>
          <p:cNvSpPr>
            <a:spLocks noGrp="1"/>
          </p:cNvSpPr>
          <p:nvPr>
            <p:ph type="sldNum" sz="quarter" idx="12"/>
          </p:nvPr>
        </p:nvSpPr>
        <p:spPr/>
        <p:txBody>
          <a:bodyPr/>
          <a:lstStyle/>
          <a:p>
            <a:fld id="{7D64E589-B81B-4CC6-85F7-E62190611B86}" type="slidenum">
              <a:rPr lang="en-US" smtClean="0"/>
              <a:t>27</a:t>
            </a:fld>
            <a:endParaRPr lang="en-US"/>
          </a:p>
        </p:txBody>
      </p:sp>
      <p:sp>
        <p:nvSpPr>
          <p:cNvPr id="7" name="Footer Placeholder 6"/>
          <p:cNvSpPr>
            <a:spLocks noGrp="1"/>
          </p:cNvSpPr>
          <p:nvPr>
            <p:ph type="ftr" sz="quarter" idx="11"/>
          </p:nvPr>
        </p:nvSpPr>
        <p:spPr>
          <a:xfrm>
            <a:off x="3124200" y="6356350"/>
            <a:ext cx="3124200" cy="365125"/>
          </a:xfrm>
        </p:spPr>
        <p:txBody>
          <a:bodyPr/>
          <a:lstStyle/>
          <a:p>
            <a:r>
              <a:rPr lang="en-US"/>
              <a:t>Wireframes to demonstrate flow only.  Final design and phrasing TBD.</a:t>
            </a:r>
            <a:endParaRPr lang="en-US" dirty="0"/>
          </a:p>
        </p:txBody>
      </p:sp>
      <p:sp>
        <p:nvSpPr>
          <p:cNvPr id="8" name="Rectangle 7"/>
          <p:cNvSpPr/>
          <p:nvPr/>
        </p:nvSpPr>
        <p:spPr>
          <a:xfrm>
            <a:off x="76200" y="4724400"/>
            <a:ext cx="5486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Example of the same preference on a Purchase Preference page.  </a:t>
            </a:r>
          </a:p>
        </p:txBody>
      </p:sp>
    </p:spTree>
    <p:extLst>
      <p:ext uri="{BB962C8B-B14F-4D97-AF65-F5344CB8AC3E}">
        <p14:creationId xmlns:p14="http://schemas.microsoft.com/office/powerpoint/2010/main" val="25424879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220200" cy="2912966"/>
          </a:xfrm>
          <a:prstGeom prst="rect">
            <a:avLst/>
          </a:prstGeom>
          <a:gradFill>
            <a:gsLst>
              <a:gs pos="0">
                <a:schemeClr val="bg1"/>
              </a:gs>
              <a:gs pos="78000">
                <a:schemeClr val="bg1">
                  <a:lumMod val="0"/>
                  <a:lumOff val="100000"/>
                  <a:alpha val="92000"/>
                </a:schemeClr>
              </a:gs>
              <a:gs pos="100000">
                <a:srgbClr val="EDEEEF"/>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99" y="1261747"/>
            <a:ext cx="2004656" cy="1633853"/>
          </a:xfrm>
          <a:prstGeom prst="rect">
            <a:avLst/>
          </a:prstGeom>
          <a:effectLst>
            <a:glow rad="127000">
              <a:schemeClr val="accent1">
                <a:alpha val="0"/>
              </a:schemeClr>
            </a:glow>
            <a:reflection stA="12000" endPos="65000" dist="50800" dir="5400000" sy="-100000" algn="bl" rotWithShape="0"/>
          </a:effectLst>
        </p:spPr>
      </p:pic>
      <p:sp>
        <p:nvSpPr>
          <p:cNvPr id="11" name="Rectangle 10"/>
          <p:cNvSpPr/>
          <p:nvPr/>
        </p:nvSpPr>
        <p:spPr>
          <a:xfrm>
            <a:off x="0" y="2912966"/>
            <a:ext cx="9220200" cy="3945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8200" y="2571750"/>
            <a:ext cx="3152775" cy="2686050"/>
          </a:xfrm>
          <a:prstGeom prst="rect">
            <a:avLst/>
          </a:prstGeom>
          <a:noFill/>
          <a:ln w="22225">
            <a:solidFill>
              <a:srgbClr val="006600">
                <a:alpha val="50000"/>
              </a:srgbClr>
            </a:solidFill>
            <a:miter lim="800000"/>
            <a:headEnd/>
            <a:tailEnd/>
          </a:ln>
          <a:extLst>
            <a:ext uri="{909E8E84-426E-40DD-AFC4-6F175D3DCCD1}">
              <a14:hiddenFill xmlns:a14="http://schemas.microsoft.com/office/drawing/2010/main">
                <a:solidFill>
                  <a:schemeClr val="accent1"/>
                </a:solidFill>
              </a14:hiddenFill>
            </a:ext>
          </a:extLst>
        </p:spPr>
      </p:pic>
      <p:sp>
        <p:nvSpPr>
          <p:cNvPr id="5" name="Slide Number Placeholder 4"/>
          <p:cNvSpPr>
            <a:spLocks noGrp="1"/>
          </p:cNvSpPr>
          <p:nvPr>
            <p:ph type="sldNum" sz="quarter" idx="12"/>
          </p:nvPr>
        </p:nvSpPr>
        <p:spPr/>
        <p:txBody>
          <a:bodyPr/>
          <a:lstStyle/>
          <a:p>
            <a:fld id="{7D64E589-B81B-4CC6-85F7-E62190611B86}" type="slidenum">
              <a:rPr lang="en-US" smtClean="0"/>
              <a:t>28</a:t>
            </a:fld>
            <a:endParaRPr lang="en-US"/>
          </a:p>
        </p:txBody>
      </p:sp>
      <p:sp>
        <p:nvSpPr>
          <p:cNvPr id="7" name="TextBox 6"/>
          <p:cNvSpPr txBox="1"/>
          <p:nvPr/>
        </p:nvSpPr>
        <p:spPr>
          <a:xfrm>
            <a:off x="4495800" y="3302675"/>
            <a:ext cx="4114800" cy="923330"/>
          </a:xfrm>
          <a:prstGeom prst="rect">
            <a:avLst/>
          </a:prstGeom>
          <a:noFill/>
        </p:spPr>
        <p:txBody>
          <a:bodyPr wrap="square" rtlCol="0">
            <a:spAutoFit/>
          </a:bodyPr>
          <a:lstStyle/>
          <a:p>
            <a:r>
              <a:rPr lang="en-US" i="1" dirty="0">
                <a:solidFill>
                  <a:srgbClr val="006600"/>
                </a:solidFill>
              </a:rPr>
              <a:t> </a:t>
            </a:r>
            <a:r>
              <a:rPr lang="en-US" dirty="0">
                <a:solidFill>
                  <a:srgbClr val="006600"/>
                </a:solidFill>
              </a:rPr>
              <a:t>“It was easy to save my purchase choices.  This will save me a lot of time and effort in the future.”  </a:t>
            </a: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7367943" y="-33654"/>
            <a:ext cx="2004657" cy="1633853"/>
          </a:xfrm>
          <a:prstGeom prst="rect">
            <a:avLst/>
          </a:prstGeom>
          <a:effectLst>
            <a:glow rad="127000">
              <a:schemeClr val="accent1">
                <a:alpha val="0"/>
              </a:schemeClr>
            </a:glow>
            <a:reflection stA="12000" endPos="65000" dist="50800" dir="5400000" sy="-100000" algn="bl" rotWithShape="0"/>
          </a:effectLst>
        </p:spPr>
      </p:pic>
      <p:sp>
        <p:nvSpPr>
          <p:cNvPr id="13" name="TextBox 12"/>
          <p:cNvSpPr txBox="1"/>
          <p:nvPr/>
        </p:nvSpPr>
        <p:spPr>
          <a:xfrm>
            <a:off x="0" y="152400"/>
            <a:ext cx="9220200" cy="1938992"/>
          </a:xfrm>
          <a:prstGeom prst="rect">
            <a:avLst/>
          </a:prstGeom>
          <a:noFill/>
        </p:spPr>
        <p:txBody>
          <a:bodyPr wrap="square" rtlCol="0">
            <a:spAutoFit/>
          </a:bodyPr>
          <a:lstStyle/>
          <a:p>
            <a:pPr algn="ctr"/>
            <a:r>
              <a:rPr lang="en-US" sz="6000" dirty="0">
                <a:latin typeface="Helvetica 55" pitchFamily="34" charset="0"/>
              </a:rPr>
              <a:t>I want to save my choices.</a:t>
            </a:r>
          </a:p>
        </p:txBody>
      </p:sp>
    </p:spTree>
    <p:extLst>
      <p:ext uri="{BB962C8B-B14F-4D97-AF65-F5344CB8AC3E}">
        <p14:creationId xmlns:p14="http://schemas.microsoft.com/office/powerpoint/2010/main" val="42491758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220200" cy="2912966"/>
          </a:xfrm>
          <a:prstGeom prst="rect">
            <a:avLst/>
          </a:prstGeom>
          <a:gradFill>
            <a:gsLst>
              <a:gs pos="0">
                <a:schemeClr val="bg1"/>
              </a:gs>
              <a:gs pos="78000">
                <a:schemeClr val="bg1">
                  <a:lumMod val="0"/>
                  <a:lumOff val="100000"/>
                  <a:alpha val="92000"/>
                </a:schemeClr>
              </a:gs>
              <a:gs pos="100000">
                <a:srgbClr val="EDEEEF"/>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99" y="1261747"/>
            <a:ext cx="2004656" cy="1633853"/>
          </a:xfrm>
          <a:prstGeom prst="rect">
            <a:avLst/>
          </a:prstGeom>
          <a:effectLst>
            <a:glow rad="127000">
              <a:schemeClr val="accent1">
                <a:alpha val="0"/>
              </a:schemeClr>
            </a:glow>
            <a:reflection stA="12000" endPos="65000" dist="50800" dir="5400000" sy="-100000" algn="bl" rotWithShape="0"/>
          </a:effectLst>
        </p:spPr>
      </p:pic>
      <p:sp>
        <p:nvSpPr>
          <p:cNvPr id="11" name="Rectangle 10"/>
          <p:cNvSpPr/>
          <p:nvPr/>
        </p:nvSpPr>
        <p:spPr>
          <a:xfrm>
            <a:off x="0" y="2912966"/>
            <a:ext cx="9220200" cy="3945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8200" y="2571750"/>
            <a:ext cx="3152775" cy="2686050"/>
          </a:xfrm>
          <a:prstGeom prst="rect">
            <a:avLst/>
          </a:prstGeom>
          <a:noFill/>
          <a:ln w="22225">
            <a:solidFill>
              <a:srgbClr val="FF0000">
                <a:alpha val="50000"/>
              </a:srgbClr>
            </a:solidFill>
            <a:miter lim="800000"/>
            <a:headEnd/>
            <a:tailEnd/>
          </a:ln>
          <a:extLst>
            <a:ext uri="{909E8E84-426E-40DD-AFC4-6F175D3DCCD1}">
              <a14:hiddenFill xmlns:a14="http://schemas.microsoft.com/office/drawing/2010/main">
                <a:solidFill>
                  <a:schemeClr val="accent1"/>
                </a:solidFill>
              </a14:hiddenFill>
            </a:ext>
          </a:extLst>
        </p:spPr>
      </p:pic>
      <p:sp>
        <p:nvSpPr>
          <p:cNvPr id="5" name="Slide Number Placeholder 4"/>
          <p:cNvSpPr>
            <a:spLocks noGrp="1"/>
          </p:cNvSpPr>
          <p:nvPr>
            <p:ph type="sldNum" sz="quarter" idx="12"/>
          </p:nvPr>
        </p:nvSpPr>
        <p:spPr/>
        <p:txBody>
          <a:bodyPr/>
          <a:lstStyle/>
          <a:p>
            <a:fld id="{7D64E589-B81B-4CC6-85F7-E62190611B86}" type="slidenum">
              <a:rPr lang="en-US" smtClean="0"/>
              <a:t>29</a:t>
            </a:fld>
            <a:endParaRPr lang="en-US"/>
          </a:p>
        </p:txBody>
      </p:sp>
      <p:sp>
        <p:nvSpPr>
          <p:cNvPr id="7" name="TextBox 6"/>
          <p:cNvSpPr txBox="1"/>
          <p:nvPr/>
        </p:nvSpPr>
        <p:spPr>
          <a:xfrm>
            <a:off x="4495800" y="3302675"/>
            <a:ext cx="4114800" cy="1477328"/>
          </a:xfrm>
          <a:prstGeom prst="rect">
            <a:avLst/>
          </a:prstGeom>
          <a:noFill/>
        </p:spPr>
        <p:txBody>
          <a:bodyPr wrap="square" rtlCol="0">
            <a:spAutoFit/>
          </a:bodyPr>
          <a:lstStyle/>
          <a:p>
            <a:r>
              <a:rPr lang="en-US" dirty="0">
                <a:solidFill>
                  <a:srgbClr val="C00000"/>
                </a:solidFill>
              </a:rPr>
              <a:t>“I wish there was an easier way to see what payment method or shipping address is being used when using 1-click.  I would feel more confident about committing to a purchase.” </a:t>
            </a: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7367943" y="-33654"/>
            <a:ext cx="2004657" cy="1633853"/>
          </a:xfrm>
          <a:prstGeom prst="rect">
            <a:avLst/>
          </a:prstGeom>
          <a:effectLst>
            <a:glow rad="127000">
              <a:schemeClr val="accent1">
                <a:alpha val="0"/>
              </a:schemeClr>
            </a:glow>
            <a:reflection stA="12000" endPos="65000" dist="50800" dir="5400000" sy="-100000" algn="bl" rotWithShape="0"/>
          </a:effectLst>
        </p:spPr>
      </p:pic>
      <p:sp>
        <p:nvSpPr>
          <p:cNvPr id="13" name="TextBox 12"/>
          <p:cNvSpPr txBox="1"/>
          <p:nvPr/>
        </p:nvSpPr>
        <p:spPr>
          <a:xfrm>
            <a:off x="0" y="152400"/>
            <a:ext cx="9220200" cy="1938992"/>
          </a:xfrm>
          <a:prstGeom prst="rect">
            <a:avLst/>
          </a:prstGeom>
          <a:noFill/>
        </p:spPr>
        <p:txBody>
          <a:bodyPr wrap="square" rtlCol="0">
            <a:spAutoFit/>
          </a:bodyPr>
          <a:lstStyle/>
          <a:p>
            <a:pPr algn="ctr"/>
            <a:r>
              <a:rPr lang="en-US" sz="6000" dirty="0">
                <a:latin typeface="Helvetica 55" pitchFamily="34" charset="0"/>
              </a:rPr>
              <a:t>I want to see what</a:t>
            </a:r>
          </a:p>
          <a:p>
            <a:pPr algn="ctr"/>
            <a:r>
              <a:rPr lang="en-US" sz="6000" dirty="0">
                <a:latin typeface="Helvetica 55" pitchFamily="34" charset="0"/>
              </a:rPr>
              <a:t>will be used.</a:t>
            </a:r>
          </a:p>
        </p:txBody>
      </p:sp>
      <p:sp>
        <p:nvSpPr>
          <p:cNvPr id="2" name="Title 1"/>
          <p:cNvSpPr>
            <a:spLocks noGrp="1"/>
          </p:cNvSpPr>
          <p:nvPr>
            <p:ph type="title"/>
          </p:nvPr>
        </p:nvSpPr>
        <p:spPr>
          <a:xfrm>
            <a:off x="12649200" y="2214562"/>
            <a:ext cx="7772400" cy="1362075"/>
          </a:xfrm>
        </p:spPr>
        <p:txBody>
          <a:bodyPr/>
          <a:lstStyle/>
          <a:p>
            <a:r>
              <a:rPr lang="en-US" dirty="0"/>
              <a:t>I want to see what will be used</a:t>
            </a:r>
          </a:p>
        </p:txBody>
      </p:sp>
    </p:spTree>
    <p:extLst>
      <p:ext uri="{BB962C8B-B14F-4D97-AF65-F5344CB8AC3E}">
        <p14:creationId xmlns:p14="http://schemas.microsoft.com/office/powerpoint/2010/main" val="715404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pPr algn="l"/>
            <a:r>
              <a:rPr lang="en-US" dirty="0"/>
              <a:t>Section 1:  Update</a:t>
            </a:r>
          </a:p>
        </p:txBody>
      </p:sp>
      <p:sp>
        <p:nvSpPr>
          <p:cNvPr id="3" name="Content Placeholder 2"/>
          <p:cNvSpPr>
            <a:spLocks noGrp="1"/>
          </p:cNvSpPr>
          <p:nvPr>
            <p:ph idx="1"/>
          </p:nvPr>
        </p:nvSpPr>
        <p:spPr>
          <a:xfrm>
            <a:off x="457200" y="1401762"/>
            <a:ext cx="8534400" cy="4525963"/>
          </a:xfrm>
        </p:spPr>
        <p:txBody>
          <a:bodyPr>
            <a:normAutofit lnSpcReduction="10000"/>
          </a:bodyPr>
          <a:lstStyle/>
          <a:p>
            <a:pPr marL="0" indent="0">
              <a:buNone/>
            </a:pPr>
            <a:r>
              <a:rPr lang="en-US" sz="2800" dirty="0"/>
              <a:t>Common customer problems:  </a:t>
            </a:r>
          </a:p>
          <a:p>
            <a:pPr marL="457200" lvl="1" indent="0">
              <a:buNone/>
            </a:pPr>
            <a:endParaRPr lang="en-US" sz="2200" dirty="0"/>
          </a:p>
          <a:p>
            <a:pPr marL="457200" lvl="1" indent="0">
              <a:buNone/>
            </a:pPr>
            <a:r>
              <a:rPr lang="en-US" sz="2200" dirty="0"/>
              <a:t>•  	“</a:t>
            </a:r>
            <a:r>
              <a:rPr lang="en-US" sz="2200" b="1" dirty="0"/>
              <a:t>I lost my credit card.  </a:t>
            </a:r>
            <a:r>
              <a:rPr lang="en-US" sz="2200" dirty="0"/>
              <a:t>But when I deleted it, all of my 	subscriptions, memberships, and open orders failed without 	Amazon warning me.”</a:t>
            </a:r>
          </a:p>
          <a:p>
            <a:pPr marL="457200" lvl="1" indent="0">
              <a:buNone/>
            </a:pPr>
            <a:endParaRPr lang="en-US" sz="2200" dirty="0"/>
          </a:p>
          <a:p>
            <a:pPr marL="457200" lvl="1" indent="0">
              <a:buNone/>
            </a:pPr>
            <a:r>
              <a:rPr lang="en-US" sz="2200" dirty="0"/>
              <a:t>•  	“</a:t>
            </a:r>
            <a:r>
              <a:rPr lang="en-US" sz="2200" b="1" dirty="0"/>
              <a:t>I got a failure email.  </a:t>
            </a:r>
            <a:r>
              <a:rPr lang="en-US" sz="2200" dirty="0"/>
              <a:t>I fixed the order but then I got another 	email for a different order.  And then another one.”</a:t>
            </a:r>
          </a:p>
          <a:p>
            <a:pPr marL="457200" lvl="1" indent="0">
              <a:buNone/>
            </a:pPr>
            <a:endParaRPr lang="en-US" sz="2200" dirty="0"/>
          </a:p>
          <a:p>
            <a:pPr marL="457200" lvl="1" indent="0">
              <a:buNone/>
            </a:pPr>
            <a:r>
              <a:rPr lang="en-US" sz="2200" dirty="0"/>
              <a:t>•  	“</a:t>
            </a:r>
            <a:r>
              <a:rPr lang="en-US" sz="2200" b="1" dirty="0"/>
              <a:t>I want to use my new Amazon.com Visa as my primary credit 	card </a:t>
            </a:r>
            <a:r>
              <a:rPr lang="en-US" sz="2200" dirty="0"/>
              <a:t>but there’s no way to change it across the entire site.  I have 	to update each location my previous card is used in.”</a:t>
            </a:r>
          </a:p>
          <a:p>
            <a:pPr marL="457200" lvl="1" indent="0">
              <a:buNone/>
            </a:pPr>
            <a:endParaRPr lang="en-US" sz="2600" dirty="0"/>
          </a:p>
        </p:txBody>
      </p:sp>
      <p:sp>
        <p:nvSpPr>
          <p:cNvPr id="5" name="Slide Number Placeholder 4"/>
          <p:cNvSpPr>
            <a:spLocks noGrp="1"/>
          </p:cNvSpPr>
          <p:nvPr>
            <p:ph type="sldNum" sz="quarter" idx="12"/>
          </p:nvPr>
        </p:nvSpPr>
        <p:spPr/>
        <p:txBody>
          <a:bodyPr/>
          <a:lstStyle/>
          <a:p>
            <a:fld id="{7D64E589-B81B-4CC6-85F7-E62190611B86}" type="slidenum">
              <a:rPr lang="en-US" smtClean="0"/>
              <a:t>3</a:t>
            </a:fld>
            <a:endParaRPr lang="en-US"/>
          </a:p>
        </p:txBody>
      </p:sp>
    </p:spTree>
    <p:extLst>
      <p:ext uri="{BB962C8B-B14F-4D97-AF65-F5344CB8AC3E}">
        <p14:creationId xmlns:p14="http://schemas.microsoft.com/office/powerpoint/2010/main" val="31518816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D64E589-B81B-4CC6-85F7-E62190611B86}" type="slidenum">
              <a:rPr lang="en-US" smtClean="0"/>
              <a:t>30</a:t>
            </a:fld>
            <a:endParaRPr lang="en-US"/>
          </a:p>
        </p:txBody>
      </p:sp>
      <p:sp>
        <p:nvSpPr>
          <p:cNvPr id="7" name="TextBox 6"/>
          <p:cNvSpPr txBox="1"/>
          <p:nvPr/>
        </p:nvSpPr>
        <p:spPr>
          <a:xfrm>
            <a:off x="2209800" y="1472625"/>
            <a:ext cx="6477000" cy="830997"/>
          </a:xfrm>
          <a:prstGeom prst="rect">
            <a:avLst/>
          </a:prstGeom>
          <a:noFill/>
        </p:spPr>
        <p:txBody>
          <a:bodyPr wrap="square" rtlCol="0">
            <a:spAutoFit/>
          </a:bodyPr>
          <a:lstStyle/>
          <a:p>
            <a:r>
              <a:rPr lang="en-US" sz="1600" dirty="0">
                <a:latin typeface="Helvetica 45" pitchFamily="34" charset="0"/>
              </a:rPr>
              <a:t>Currently customers can’t see what will be charged or where the item will be shipped when using 1-click.  This lack of visibility creates purchase insecurity and inhibits adoption of convenience preferences.   </a:t>
            </a:r>
            <a:endParaRPr lang="en-US" sz="1600" dirty="0">
              <a:solidFill>
                <a:schemeClr val="tx1">
                  <a:lumMod val="85000"/>
                  <a:lumOff val="15000"/>
                </a:schemeClr>
              </a:solidFill>
              <a:latin typeface="Helvetica 45" pitchFamily="34" charset="0"/>
            </a:endParaRPr>
          </a:p>
        </p:txBody>
      </p:sp>
      <p:sp>
        <p:nvSpPr>
          <p:cNvPr id="8" name="TextBox 7"/>
          <p:cNvSpPr txBox="1"/>
          <p:nvPr/>
        </p:nvSpPr>
        <p:spPr>
          <a:xfrm>
            <a:off x="152400" y="1143000"/>
            <a:ext cx="9220200" cy="338554"/>
          </a:xfrm>
          <a:prstGeom prst="rect">
            <a:avLst/>
          </a:prstGeom>
          <a:noFill/>
        </p:spPr>
        <p:txBody>
          <a:bodyPr wrap="square" rtlCol="0">
            <a:spAutoFit/>
          </a:bodyPr>
          <a:lstStyle/>
          <a:p>
            <a:r>
              <a:rPr lang="en-US" sz="1600" b="1" dirty="0">
                <a:latin typeface="Helvetica 55" pitchFamily="34" charset="0"/>
              </a:rPr>
              <a:t>Why this is broken today:</a:t>
            </a:r>
          </a:p>
        </p:txBody>
      </p:sp>
      <p:sp>
        <p:nvSpPr>
          <p:cNvPr id="13" name="TextBox 12"/>
          <p:cNvSpPr txBox="1"/>
          <p:nvPr/>
        </p:nvSpPr>
        <p:spPr>
          <a:xfrm>
            <a:off x="152400" y="228600"/>
            <a:ext cx="9220200" cy="646331"/>
          </a:xfrm>
          <a:prstGeom prst="rect">
            <a:avLst/>
          </a:prstGeom>
          <a:noFill/>
        </p:spPr>
        <p:txBody>
          <a:bodyPr wrap="square" rtlCol="0">
            <a:spAutoFit/>
          </a:bodyPr>
          <a:lstStyle/>
          <a:p>
            <a:r>
              <a:rPr lang="en-US" sz="3600" b="1" dirty="0">
                <a:latin typeface="Helvetica 55" pitchFamily="34" charset="0"/>
              </a:rPr>
              <a:t>“I want to see what will be used.”</a:t>
            </a:r>
          </a:p>
        </p:txBody>
      </p:sp>
      <p:sp>
        <p:nvSpPr>
          <p:cNvPr id="9" name="TextBox 8"/>
          <p:cNvSpPr txBox="1"/>
          <p:nvPr/>
        </p:nvSpPr>
        <p:spPr>
          <a:xfrm>
            <a:off x="2209800" y="4596825"/>
            <a:ext cx="6477000" cy="584775"/>
          </a:xfrm>
          <a:prstGeom prst="rect">
            <a:avLst/>
          </a:prstGeom>
          <a:noFill/>
        </p:spPr>
        <p:txBody>
          <a:bodyPr wrap="square" rtlCol="0">
            <a:spAutoFit/>
          </a:bodyPr>
          <a:lstStyle/>
          <a:p>
            <a:r>
              <a:rPr lang="en-US" sz="1600" dirty="0">
                <a:solidFill>
                  <a:schemeClr val="tx1">
                    <a:lumMod val="85000"/>
                    <a:lumOff val="15000"/>
                  </a:schemeClr>
                </a:solidFill>
                <a:latin typeface="Helvetica 45" pitchFamily="34" charset="0"/>
              </a:rPr>
              <a:t>1)  View choices in preference display</a:t>
            </a:r>
            <a:br>
              <a:rPr lang="en-US" sz="1600" dirty="0">
                <a:solidFill>
                  <a:schemeClr val="tx1">
                    <a:lumMod val="85000"/>
                    <a:lumOff val="15000"/>
                  </a:schemeClr>
                </a:solidFill>
                <a:latin typeface="Helvetica 45" pitchFamily="34" charset="0"/>
              </a:rPr>
            </a:br>
            <a:r>
              <a:rPr lang="en-US" sz="1600" dirty="0">
                <a:solidFill>
                  <a:schemeClr val="tx1">
                    <a:lumMod val="85000"/>
                    <a:lumOff val="15000"/>
                  </a:schemeClr>
                </a:solidFill>
                <a:latin typeface="Helvetica 45" pitchFamily="34" charset="0"/>
              </a:rPr>
              <a:t>2)  Make purchase with confidence</a:t>
            </a:r>
          </a:p>
        </p:txBody>
      </p:sp>
      <p:sp>
        <p:nvSpPr>
          <p:cNvPr id="10" name="TextBox 9"/>
          <p:cNvSpPr txBox="1"/>
          <p:nvPr/>
        </p:nvSpPr>
        <p:spPr>
          <a:xfrm>
            <a:off x="152400" y="4191000"/>
            <a:ext cx="9220200" cy="338554"/>
          </a:xfrm>
          <a:prstGeom prst="rect">
            <a:avLst/>
          </a:prstGeom>
          <a:noFill/>
        </p:spPr>
        <p:txBody>
          <a:bodyPr wrap="square" rtlCol="0">
            <a:spAutoFit/>
          </a:bodyPr>
          <a:lstStyle/>
          <a:p>
            <a:r>
              <a:rPr lang="en-US" sz="1600" b="1" dirty="0">
                <a:latin typeface="Helvetica 55" pitchFamily="34" charset="0"/>
              </a:rPr>
              <a:t>New customer experience:</a:t>
            </a:r>
          </a:p>
        </p:txBody>
      </p:sp>
      <p:sp>
        <p:nvSpPr>
          <p:cNvPr id="11" name="TextBox 10"/>
          <p:cNvSpPr txBox="1"/>
          <p:nvPr/>
        </p:nvSpPr>
        <p:spPr>
          <a:xfrm>
            <a:off x="2209800" y="2996625"/>
            <a:ext cx="6477000" cy="830997"/>
          </a:xfrm>
          <a:prstGeom prst="rect">
            <a:avLst/>
          </a:prstGeom>
          <a:noFill/>
        </p:spPr>
        <p:txBody>
          <a:bodyPr wrap="square" rtlCol="0">
            <a:spAutoFit/>
          </a:bodyPr>
          <a:lstStyle/>
          <a:p>
            <a:r>
              <a:rPr lang="en-US" sz="1600" dirty="0">
                <a:solidFill>
                  <a:schemeClr val="tx1">
                    <a:lumMod val="85000"/>
                    <a:lumOff val="15000"/>
                  </a:schemeClr>
                </a:solidFill>
                <a:latin typeface="Helvetica 45" pitchFamily="34" charset="0"/>
              </a:rPr>
              <a:t>Provide a display of what choices will be used before committing to a purchase.  </a:t>
            </a:r>
            <a:r>
              <a:rPr lang="en-US" sz="1600" dirty="0">
                <a:solidFill>
                  <a:schemeClr val="bg1">
                    <a:lumMod val="50000"/>
                  </a:schemeClr>
                </a:solidFill>
                <a:latin typeface="Helvetica 45" pitchFamily="34" charset="0"/>
              </a:rPr>
              <a:t>(Note:  This could also be done using the current technology.)</a:t>
            </a:r>
          </a:p>
        </p:txBody>
      </p:sp>
      <p:sp>
        <p:nvSpPr>
          <p:cNvPr id="12" name="TextBox 11"/>
          <p:cNvSpPr txBox="1"/>
          <p:nvPr/>
        </p:nvSpPr>
        <p:spPr>
          <a:xfrm>
            <a:off x="152400" y="2655332"/>
            <a:ext cx="9220200" cy="338554"/>
          </a:xfrm>
          <a:prstGeom prst="rect">
            <a:avLst/>
          </a:prstGeom>
          <a:noFill/>
        </p:spPr>
        <p:txBody>
          <a:bodyPr wrap="square" rtlCol="0">
            <a:spAutoFit/>
          </a:bodyPr>
          <a:lstStyle/>
          <a:p>
            <a:r>
              <a:rPr lang="en-US" sz="1600" b="1" dirty="0">
                <a:latin typeface="Helvetica 55" pitchFamily="34" charset="0"/>
              </a:rPr>
              <a:t>How Payments Portal will fix this:</a:t>
            </a:r>
          </a:p>
        </p:txBody>
      </p:sp>
    </p:spTree>
    <p:extLst>
      <p:ext uri="{BB962C8B-B14F-4D97-AF65-F5344CB8AC3E}">
        <p14:creationId xmlns:p14="http://schemas.microsoft.com/office/powerpoint/2010/main" val="29965047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1" y="0"/>
            <a:ext cx="7391395" cy="5890638"/>
          </a:xfrm>
          <a:ln>
            <a:noFill/>
          </a:ln>
        </p:spPr>
      </p:pic>
      <p:sp>
        <p:nvSpPr>
          <p:cNvPr id="5" name="Slide Number Placeholder 4"/>
          <p:cNvSpPr>
            <a:spLocks noGrp="1"/>
          </p:cNvSpPr>
          <p:nvPr>
            <p:ph type="sldNum" sz="quarter" idx="12"/>
          </p:nvPr>
        </p:nvSpPr>
        <p:spPr/>
        <p:txBody>
          <a:bodyPr/>
          <a:lstStyle/>
          <a:p>
            <a:fld id="{7D64E589-B81B-4CC6-85F7-E62190611B86}" type="slidenum">
              <a:rPr lang="en-US" smtClean="0"/>
              <a:t>31</a:t>
            </a:fld>
            <a:endParaRPr lang="en-US"/>
          </a:p>
        </p:txBody>
      </p:sp>
      <p:sp>
        <p:nvSpPr>
          <p:cNvPr id="7" name="Footer Placeholder 6"/>
          <p:cNvSpPr>
            <a:spLocks noGrp="1"/>
          </p:cNvSpPr>
          <p:nvPr>
            <p:ph type="ftr" sz="quarter" idx="11"/>
          </p:nvPr>
        </p:nvSpPr>
        <p:spPr>
          <a:xfrm>
            <a:off x="3124200" y="6356350"/>
            <a:ext cx="3124200" cy="365125"/>
          </a:xfrm>
        </p:spPr>
        <p:txBody>
          <a:bodyPr/>
          <a:lstStyle/>
          <a:p>
            <a:r>
              <a:rPr lang="en-US"/>
              <a:t>Wireframes to demonstrate flow only.  Final design and phrasing TBD.</a:t>
            </a:r>
            <a:endParaRPr lang="en-US" dirty="0"/>
          </a:p>
        </p:txBody>
      </p:sp>
      <p:sp>
        <p:nvSpPr>
          <p:cNvPr id="2" name="Rectangle 1"/>
          <p:cNvSpPr/>
          <p:nvPr/>
        </p:nvSpPr>
        <p:spPr>
          <a:xfrm>
            <a:off x="6172200" y="2514600"/>
            <a:ext cx="1752600" cy="6858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6200" y="4724400"/>
            <a:ext cx="5486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contents of a chosen preference are clearly displayed beneath the preference selection dropdown.</a:t>
            </a:r>
          </a:p>
        </p:txBody>
      </p:sp>
    </p:spTree>
    <p:extLst>
      <p:ext uri="{BB962C8B-B14F-4D97-AF65-F5344CB8AC3E}">
        <p14:creationId xmlns:p14="http://schemas.microsoft.com/office/powerpoint/2010/main" val="27958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200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220200" cy="2912966"/>
          </a:xfrm>
          <a:prstGeom prst="rect">
            <a:avLst/>
          </a:prstGeom>
          <a:gradFill>
            <a:gsLst>
              <a:gs pos="0">
                <a:schemeClr val="bg1"/>
              </a:gs>
              <a:gs pos="78000">
                <a:schemeClr val="bg1">
                  <a:lumMod val="0"/>
                  <a:lumOff val="100000"/>
                  <a:alpha val="92000"/>
                </a:schemeClr>
              </a:gs>
              <a:gs pos="100000">
                <a:srgbClr val="EDEEEF"/>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99" y="1261747"/>
            <a:ext cx="2004656" cy="1633853"/>
          </a:xfrm>
          <a:prstGeom prst="rect">
            <a:avLst/>
          </a:prstGeom>
          <a:effectLst>
            <a:glow rad="127000">
              <a:schemeClr val="accent1">
                <a:alpha val="0"/>
              </a:schemeClr>
            </a:glow>
            <a:reflection stA="12000" endPos="65000" dist="50800" dir="5400000" sy="-100000" algn="bl" rotWithShape="0"/>
          </a:effectLst>
        </p:spPr>
      </p:pic>
      <p:sp>
        <p:nvSpPr>
          <p:cNvPr id="11" name="Rectangle 10"/>
          <p:cNvSpPr/>
          <p:nvPr/>
        </p:nvSpPr>
        <p:spPr>
          <a:xfrm>
            <a:off x="0" y="2912966"/>
            <a:ext cx="9220200" cy="3945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8200" y="2571750"/>
            <a:ext cx="3152775" cy="2686050"/>
          </a:xfrm>
          <a:prstGeom prst="rect">
            <a:avLst/>
          </a:prstGeom>
          <a:noFill/>
          <a:ln w="22225">
            <a:solidFill>
              <a:srgbClr val="006600">
                <a:alpha val="50000"/>
              </a:srgbClr>
            </a:solidFill>
            <a:miter lim="800000"/>
            <a:headEnd/>
            <a:tailEnd/>
          </a:ln>
          <a:extLst>
            <a:ext uri="{909E8E84-426E-40DD-AFC4-6F175D3DCCD1}">
              <a14:hiddenFill xmlns:a14="http://schemas.microsoft.com/office/drawing/2010/main">
                <a:solidFill>
                  <a:schemeClr val="accent1"/>
                </a:solidFill>
              </a14:hiddenFill>
            </a:ext>
          </a:extLst>
        </p:spPr>
      </p:pic>
      <p:sp>
        <p:nvSpPr>
          <p:cNvPr id="5" name="Slide Number Placeholder 4"/>
          <p:cNvSpPr>
            <a:spLocks noGrp="1"/>
          </p:cNvSpPr>
          <p:nvPr>
            <p:ph type="sldNum" sz="quarter" idx="12"/>
          </p:nvPr>
        </p:nvSpPr>
        <p:spPr/>
        <p:txBody>
          <a:bodyPr/>
          <a:lstStyle/>
          <a:p>
            <a:fld id="{7D64E589-B81B-4CC6-85F7-E62190611B86}" type="slidenum">
              <a:rPr lang="en-US" smtClean="0"/>
              <a:t>32</a:t>
            </a:fld>
            <a:endParaRPr lang="en-US"/>
          </a:p>
        </p:txBody>
      </p:sp>
      <p:sp>
        <p:nvSpPr>
          <p:cNvPr id="7" name="TextBox 6"/>
          <p:cNvSpPr txBox="1"/>
          <p:nvPr/>
        </p:nvSpPr>
        <p:spPr>
          <a:xfrm>
            <a:off x="4495800" y="3302675"/>
            <a:ext cx="4114800" cy="1200329"/>
          </a:xfrm>
          <a:prstGeom prst="rect">
            <a:avLst/>
          </a:prstGeom>
          <a:noFill/>
        </p:spPr>
        <p:txBody>
          <a:bodyPr wrap="square" rtlCol="0">
            <a:spAutoFit/>
          </a:bodyPr>
          <a:lstStyle/>
          <a:p>
            <a:r>
              <a:rPr lang="en-US" dirty="0">
                <a:solidFill>
                  <a:srgbClr val="006600"/>
                </a:solidFill>
              </a:rPr>
              <a:t>“I can easily see what payment method or shipping address will be used for my 1-click purchases.  Now I feel confident that the right card will be charged.” </a:t>
            </a: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7367943" y="-33654"/>
            <a:ext cx="2004657" cy="1633853"/>
          </a:xfrm>
          <a:prstGeom prst="rect">
            <a:avLst/>
          </a:prstGeom>
          <a:effectLst>
            <a:glow rad="127000">
              <a:schemeClr val="accent1">
                <a:alpha val="0"/>
              </a:schemeClr>
            </a:glow>
            <a:reflection stA="12000" endPos="65000" dist="50800" dir="5400000" sy="-100000" algn="bl" rotWithShape="0"/>
          </a:effectLst>
        </p:spPr>
      </p:pic>
      <p:sp>
        <p:nvSpPr>
          <p:cNvPr id="13" name="TextBox 12"/>
          <p:cNvSpPr txBox="1"/>
          <p:nvPr/>
        </p:nvSpPr>
        <p:spPr>
          <a:xfrm>
            <a:off x="0" y="152400"/>
            <a:ext cx="9220200" cy="1938992"/>
          </a:xfrm>
          <a:prstGeom prst="rect">
            <a:avLst/>
          </a:prstGeom>
          <a:noFill/>
        </p:spPr>
        <p:txBody>
          <a:bodyPr wrap="square" rtlCol="0">
            <a:spAutoFit/>
          </a:bodyPr>
          <a:lstStyle/>
          <a:p>
            <a:pPr algn="ctr"/>
            <a:r>
              <a:rPr lang="en-US" sz="6000" dirty="0">
                <a:latin typeface="Helvetica 55" pitchFamily="34" charset="0"/>
              </a:rPr>
              <a:t>I want to see what</a:t>
            </a:r>
          </a:p>
          <a:p>
            <a:pPr algn="ctr"/>
            <a:r>
              <a:rPr lang="en-US" sz="6000" dirty="0">
                <a:latin typeface="Helvetica 55" pitchFamily="34" charset="0"/>
              </a:rPr>
              <a:t>will be used.</a:t>
            </a:r>
          </a:p>
        </p:txBody>
      </p:sp>
    </p:spTree>
    <p:extLst>
      <p:ext uri="{BB962C8B-B14F-4D97-AF65-F5344CB8AC3E}">
        <p14:creationId xmlns:p14="http://schemas.microsoft.com/office/powerpoint/2010/main" val="4841368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220200" cy="2912966"/>
          </a:xfrm>
          <a:prstGeom prst="rect">
            <a:avLst/>
          </a:prstGeom>
          <a:gradFill>
            <a:gsLst>
              <a:gs pos="0">
                <a:schemeClr val="bg1"/>
              </a:gs>
              <a:gs pos="78000">
                <a:schemeClr val="bg1">
                  <a:lumMod val="0"/>
                  <a:lumOff val="100000"/>
                  <a:alpha val="92000"/>
                </a:schemeClr>
              </a:gs>
              <a:gs pos="100000">
                <a:srgbClr val="EDEEEF"/>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99" y="1261747"/>
            <a:ext cx="2004656" cy="1633853"/>
          </a:xfrm>
          <a:prstGeom prst="rect">
            <a:avLst/>
          </a:prstGeom>
          <a:effectLst>
            <a:glow rad="127000">
              <a:schemeClr val="accent1">
                <a:alpha val="0"/>
              </a:schemeClr>
            </a:glow>
            <a:reflection stA="12000" endPos="65000" dist="50800" dir="5400000" sy="-100000" algn="bl" rotWithShape="0"/>
          </a:effectLst>
        </p:spPr>
      </p:pic>
      <p:sp>
        <p:nvSpPr>
          <p:cNvPr id="11" name="Rectangle 10"/>
          <p:cNvSpPr/>
          <p:nvPr/>
        </p:nvSpPr>
        <p:spPr>
          <a:xfrm>
            <a:off x="0" y="2912966"/>
            <a:ext cx="9220200" cy="3945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8200" y="2571750"/>
            <a:ext cx="3152775" cy="2686050"/>
          </a:xfrm>
          <a:prstGeom prst="rect">
            <a:avLst/>
          </a:prstGeom>
          <a:noFill/>
          <a:ln w="22225">
            <a:solidFill>
              <a:srgbClr val="FF0000">
                <a:alpha val="50000"/>
              </a:srgbClr>
            </a:solidFill>
            <a:miter lim="800000"/>
            <a:headEnd/>
            <a:tailEnd/>
          </a:ln>
          <a:extLst>
            <a:ext uri="{909E8E84-426E-40DD-AFC4-6F175D3DCCD1}">
              <a14:hiddenFill xmlns:a14="http://schemas.microsoft.com/office/drawing/2010/main">
                <a:solidFill>
                  <a:schemeClr val="accent1"/>
                </a:solidFill>
              </a14:hiddenFill>
            </a:ext>
          </a:extLst>
        </p:spPr>
      </p:pic>
      <p:sp>
        <p:nvSpPr>
          <p:cNvPr id="5" name="Slide Number Placeholder 4"/>
          <p:cNvSpPr>
            <a:spLocks noGrp="1"/>
          </p:cNvSpPr>
          <p:nvPr>
            <p:ph type="sldNum" sz="quarter" idx="12"/>
          </p:nvPr>
        </p:nvSpPr>
        <p:spPr/>
        <p:txBody>
          <a:bodyPr/>
          <a:lstStyle/>
          <a:p>
            <a:fld id="{7D64E589-B81B-4CC6-85F7-E62190611B86}" type="slidenum">
              <a:rPr lang="en-US" smtClean="0"/>
              <a:t>33</a:t>
            </a:fld>
            <a:endParaRPr lang="en-US"/>
          </a:p>
        </p:txBody>
      </p:sp>
      <p:sp>
        <p:nvSpPr>
          <p:cNvPr id="7" name="TextBox 6"/>
          <p:cNvSpPr txBox="1"/>
          <p:nvPr/>
        </p:nvSpPr>
        <p:spPr>
          <a:xfrm>
            <a:off x="4495800" y="3302675"/>
            <a:ext cx="4114800" cy="1200329"/>
          </a:xfrm>
          <a:prstGeom prst="rect">
            <a:avLst/>
          </a:prstGeom>
          <a:noFill/>
        </p:spPr>
        <p:txBody>
          <a:bodyPr wrap="square" rtlCol="0">
            <a:spAutoFit/>
          </a:bodyPr>
          <a:lstStyle/>
          <a:p>
            <a:r>
              <a:rPr lang="en-US" dirty="0">
                <a:solidFill>
                  <a:srgbClr val="C00000"/>
                </a:solidFill>
              </a:rPr>
              <a:t>“If I want to use my business card to buy a digital book, I have to change my default 1-click in my account settings.  Why can’t I choose my preferences more easily?” </a:t>
            </a: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7367943" y="-33654"/>
            <a:ext cx="2004657" cy="1633853"/>
          </a:xfrm>
          <a:prstGeom prst="rect">
            <a:avLst/>
          </a:prstGeom>
          <a:effectLst>
            <a:glow rad="127000">
              <a:schemeClr val="accent1">
                <a:alpha val="0"/>
              </a:schemeClr>
            </a:glow>
            <a:reflection stA="12000" endPos="65000" dist="50800" dir="5400000" sy="-100000" algn="bl" rotWithShape="0"/>
          </a:effectLst>
        </p:spPr>
      </p:pic>
      <p:sp>
        <p:nvSpPr>
          <p:cNvPr id="13" name="TextBox 12"/>
          <p:cNvSpPr txBox="1"/>
          <p:nvPr/>
        </p:nvSpPr>
        <p:spPr>
          <a:xfrm>
            <a:off x="0" y="152400"/>
            <a:ext cx="9220200" cy="1938992"/>
          </a:xfrm>
          <a:prstGeom prst="rect">
            <a:avLst/>
          </a:prstGeom>
          <a:noFill/>
        </p:spPr>
        <p:txBody>
          <a:bodyPr wrap="square" rtlCol="0">
            <a:spAutoFit/>
          </a:bodyPr>
          <a:lstStyle/>
          <a:p>
            <a:pPr algn="ctr"/>
            <a:r>
              <a:rPr lang="en-US" sz="6000" dirty="0">
                <a:latin typeface="Helvetica 55" pitchFamily="34" charset="0"/>
              </a:rPr>
              <a:t>I want to easily select</a:t>
            </a:r>
          </a:p>
          <a:p>
            <a:pPr algn="ctr"/>
            <a:r>
              <a:rPr lang="en-US" sz="6000" dirty="0">
                <a:latin typeface="Helvetica 55" pitchFamily="34" charset="0"/>
              </a:rPr>
              <a:t>a different preference.</a:t>
            </a:r>
          </a:p>
        </p:txBody>
      </p:sp>
      <p:sp>
        <p:nvSpPr>
          <p:cNvPr id="2" name="Title 1"/>
          <p:cNvSpPr>
            <a:spLocks noGrp="1"/>
          </p:cNvSpPr>
          <p:nvPr>
            <p:ph type="title"/>
          </p:nvPr>
        </p:nvSpPr>
        <p:spPr>
          <a:xfrm>
            <a:off x="12725400" y="2438400"/>
            <a:ext cx="7772400" cy="1362075"/>
          </a:xfrm>
        </p:spPr>
        <p:txBody>
          <a:bodyPr/>
          <a:lstStyle/>
          <a:p>
            <a:r>
              <a:rPr lang="en-US" dirty="0"/>
              <a:t>I want to easily</a:t>
            </a:r>
            <a:r>
              <a:rPr lang="en-US" baseline="0" dirty="0"/>
              <a:t> select a different preference</a:t>
            </a:r>
            <a:endParaRPr lang="en-US" dirty="0"/>
          </a:p>
        </p:txBody>
      </p:sp>
    </p:spTree>
    <p:extLst>
      <p:ext uri="{BB962C8B-B14F-4D97-AF65-F5344CB8AC3E}">
        <p14:creationId xmlns:p14="http://schemas.microsoft.com/office/powerpoint/2010/main" val="39500584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D64E589-B81B-4CC6-85F7-E62190611B86}" type="slidenum">
              <a:rPr lang="en-US" smtClean="0"/>
              <a:t>34</a:t>
            </a:fld>
            <a:endParaRPr lang="en-US"/>
          </a:p>
        </p:txBody>
      </p:sp>
      <p:sp>
        <p:nvSpPr>
          <p:cNvPr id="7" name="TextBox 6"/>
          <p:cNvSpPr txBox="1"/>
          <p:nvPr/>
        </p:nvSpPr>
        <p:spPr>
          <a:xfrm>
            <a:off x="2209800" y="1447800"/>
            <a:ext cx="6477000" cy="830997"/>
          </a:xfrm>
          <a:prstGeom prst="rect">
            <a:avLst/>
          </a:prstGeom>
          <a:noFill/>
        </p:spPr>
        <p:txBody>
          <a:bodyPr wrap="square" rtlCol="0">
            <a:spAutoFit/>
          </a:bodyPr>
          <a:lstStyle/>
          <a:p>
            <a:r>
              <a:rPr lang="en-US" sz="1600" dirty="0">
                <a:latin typeface="Helvetica 45" pitchFamily="34" charset="0"/>
              </a:rPr>
              <a:t>Preference selection is inconsistent and only available for some businesses.  Relying solely on a single default prohibits the use of multiple preferences without an unnecessarily large effort.  </a:t>
            </a:r>
            <a:endParaRPr lang="en-US" sz="1600" dirty="0">
              <a:solidFill>
                <a:schemeClr val="tx1">
                  <a:lumMod val="85000"/>
                  <a:lumOff val="15000"/>
                </a:schemeClr>
              </a:solidFill>
              <a:latin typeface="Helvetica 45" pitchFamily="34" charset="0"/>
            </a:endParaRPr>
          </a:p>
        </p:txBody>
      </p:sp>
      <p:sp>
        <p:nvSpPr>
          <p:cNvPr id="8" name="TextBox 7"/>
          <p:cNvSpPr txBox="1"/>
          <p:nvPr/>
        </p:nvSpPr>
        <p:spPr>
          <a:xfrm>
            <a:off x="152400" y="1112223"/>
            <a:ext cx="9220200" cy="338554"/>
          </a:xfrm>
          <a:prstGeom prst="rect">
            <a:avLst/>
          </a:prstGeom>
          <a:noFill/>
        </p:spPr>
        <p:txBody>
          <a:bodyPr wrap="square" rtlCol="0">
            <a:spAutoFit/>
          </a:bodyPr>
          <a:lstStyle/>
          <a:p>
            <a:r>
              <a:rPr lang="en-US" sz="1600" b="1" dirty="0">
                <a:latin typeface="Helvetica 55" pitchFamily="34" charset="0"/>
              </a:rPr>
              <a:t>Why this is broken today:</a:t>
            </a:r>
          </a:p>
        </p:txBody>
      </p:sp>
      <p:sp>
        <p:nvSpPr>
          <p:cNvPr id="13" name="TextBox 12"/>
          <p:cNvSpPr txBox="1"/>
          <p:nvPr/>
        </p:nvSpPr>
        <p:spPr>
          <a:xfrm>
            <a:off x="152400" y="228600"/>
            <a:ext cx="9220200" cy="584775"/>
          </a:xfrm>
          <a:prstGeom prst="rect">
            <a:avLst/>
          </a:prstGeom>
          <a:noFill/>
        </p:spPr>
        <p:txBody>
          <a:bodyPr wrap="square" rtlCol="0">
            <a:spAutoFit/>
          </a:bodyPr>
          <a:lstStyle/>
          <a:p>
            <a:r>
              <a:rPr lang="en-US" sz="3100" b="1" dirty="0">
                <a:latin typeface="Helvetica 55" pitchFamily="34" charset="0"/>
              </a:rPr>
              <a:t>“I want to easily select a different preference.”</a:t>
            </a:r>
          </a:p>
        </p:txBody>
      </p:sp>
      <p:sp>
        <p:nvSpPr>
          <p:cNvPr id="9" name="TextBox 8"/>
          <p:cNvSpPr txBox="1"/>
          <p:nvPr/>
        </p:nvSpPr>
        <p:spPr>
          <a:xfrm>
            <a:off x="2209800" y="4139625"/>
            <a:ext cx="6477000" cy="584775"/>
          </a:xfrm>
          <a:prstGeom prst="rect">
            <a:avLst/>
          </a:prstGeom>
          <a:noFill/>
        </p:spPr>
        <p:txBody>
          <a:bodyPr wrap="square" rtlCol="0">
            <a:spAutoFit/>
          </a:bodyPr>
          <a:lstStyle/>
          <a:p>
            <a:r>
              <a:rPr lang="en-US" sz="1600" dirty="0">
                <a:solidFill>
                  <a:schemeClr val="tx1">
                    <a:lumMod val="85000"/>
                    <a:lumOff val="15000"/>
                  </a:schemeClr>
                </a:solidFill>
                <a:latin typeface="Helvetica 45" pitchFamily="34" charset="0"/>
              </a:rPr>
              <a:t>1)  Choose preference in dropdown</a:t>
            </a:r>
            <a:br>
              <a:rPr lang="en-US" sz="1600" dirty="0">
                <a:solidFill>
                  <a:schemeClr val="tx1">
                    <a:lumMod val="85000"/>
                    <a:lumOff val="15000"/>
                  </a:schemeClr>
                </a:solidFill>
                <a:latin typeface="Helvetica 45" pitchFamily="34" charset="0"/>
              </a:rPr>
            </a:br>
            <a:r>
              <a:rPr lang="en-US" sz="1600" dirty="0">
                <a:solidFill>
                  <a:schemeClr val="tx1">
                    <a:lumMod val="85000"/>
                    <a:lumOff val="15000"/>
                  </a:schemeClr>
                </a:solidFill>
                <a:latin typeface="Helvetica 45" pitchFamily="34" charset="0"/>
              </a:rPr>
              <a:t>2)  Make purchase</a:t>
            </a:r>
          </a:p>
        </p:txBody>
      </p:sp>
      <p:sp>
        <p:nvSpPr>
          <p:cNvPr id="10" name="TextBox 9"/>
          <p:cNvSpPr txBox="1"/>
          <p:nvPr/>
        </p:nvSpPr>
        <p:spPr>
          <a:xfrm>
            <a:off x="152400" y="3733800"/>
            <a:ext cx="9220200" cy="338554"/>
          </a:xfrm>
          <a:prstGeom prst="rect">
            <a:avLst/>
          </a:prstGeom>
          <a:noFill/>
        </p:spPr>
        <p:txBody>
          <a:bodyPr wrap="square" rtlCol="0">
            <a:spAutoFit/>
          </a:bodyPr>
          <a:lstStyle/>
          <a:p>
            <a:r>
              <a:rPr lang="en-US" sz="1600" b="1" dirty="0">
                <a:latin typeface="Helvetica 55" pitchFamily="34" charset="0"/>
              </a:rPr>
              <a:t>New customer experience:</a:t>
            </a:r>
          </a:p>
        </p:txBody>
      </p:sp>
      <p:sp>
        <p:nvSpPr>
          <p:cNvPr id="11" name="TextBox 10"/>
          <p:cNvSpPr txBox="1"/>
          <p:nvPr/>
        </p:nvSpPr>
        <p:spPr>
          <a:xfrm>
            <a:off x="2209800" y="3048000"/>
            <a:ext cx="6477000" cy="338554"/>
          </a:xfrm>
          <a:prstGeom prst="rect">
            <a:avLst/>
          </a:prstGeom>
          <a:noFill/>
        </p:spPr>
        <p:txBody>
          <a:bodyPr wrap="square" rtlCol="0">
            <a:spAutoFit/>
          </a:bodyPr>
          <a:lstStyle/>
          <a:p>
            <a:r>
              <a:rPr lang="en-US" sz="1600" dirty="0">
                <a:solidFill>
                  <a:schemeClr val="tx1">
                    <a:lumMod val="85000"/>
                    <a:lumOff val="15000"/>
                  </a:schemeClr>
                </a:solidFill>
                <a:latin typeface="Helvetica 45" pitchFamily="34" charset="0"/>
              </a:rPr>
              <a:t>Provide a consistent interface to easily select a saved preference.</a:t>
            </a:r>
          </a:p>
        </p:txBody>
      </p:sp>
      <p:sp>
        <p:nvSpPr>
          <p:cNvPr id="12" name="TextBox 11"/>
          <p:cNvSpPr txBox="1"/>
          <p:nvPr/>
        </p:nvSpPr>
        <p:spPr>
          <a:xfrm>
            <a:off x="152400" y="2655332"/>
            <a:ext cx="9220200" cy="338554"/>
          </a:xfrm>
          <a:prstGeom prst="rect">
            <a:avLst/>
          </a:prstGeom>
          <a:noFill/>
        </p:spPr>
        <p:txBody>
          <a:bodyPr wrap="square" rtlCol="0">
            <a:spAutoFit/>
          </a:bodyPr>
          <a:lstStyle/>
          <a:p>
            <a:r>
              <a:rPr lang="en-US" sz="1600" b="1" dirty="0">
                <a:latin typeface="Helvetica 55" pitchFamily="34" charset="0"/>
              </a:rPr>
              <a:t>How Payments Portal will fix this:</a:t>
            </a:r>
          </a:p>
        </p:txBody>
      </p:sp>
    </p:spTree>
    <p:extLst>
      <p:ext uri="{BB962C8B-B14F-4D97-AF65-F5344CB8AC3E}">
        <p14:creationId xmlns:p14="http://schemas.microsoft.com/office/powerpoint/2010/main" val="34298061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1" y="0"/>
            <a:ext cx="7391395" cy="5890638"/>
          </a:xfrm>
          <a:ln>
            <a:noFill/>
          </a:ln>
        </p:spPr>
      </p:pic>
      <p:sp>
        <p:nvSpPr>
          <p:cNvPr id="5" name="Slide Number Placeholder 4"/>
          <p:cNvSpPr>
            <a:spLocks noGrp="1"/>
          </p:cNvSpPr>
          <p:nvPr>
            <p:ph type="sldNum" sz="quarter" idx="12"/>
          </p:nvPr>
        </p:nvSpPr>
        <p:spPr/>
        <p:txBody>
          <a:bodyPr/>
          <a:lstStyle/>
          <a:p>
            <a:fld id="{7D64E589-B81B-4CC6-85F7-E62190611B86}" type="slidenum">
              <a:rPr lang="en-US" smtClean="0"/>
              <a:t>35</a:t>
            </a:fld>
            <a:endParaRPr lang="en-US"/>
          </a:p>
        </p:txBody>
      </p:sp>
      <p:sp>
        <p:nvSpPr>
          <p:cNvPr id="7" name="Footer Placeholder 6"/>
          <p:cNvSpPr>
            <a:spLocks noGrp="1"/>
          </p:cNvSpPr>
          <p:nvPr>
            <p:ph type="ftr" sz="quarter" idx="11"/>
          </p:nvPr>
        </p:nvSpPr>
        <p:spPr>
          <a:xfrm>
            <a:off x="3124200" y="6356350"/>
            <a:ext cx="3124200" cy="365125"/>
          </a:xfrm>
        </p:spPr>
        <p:txBody>
          <a:bodyPr/>
          <a:lstStyle/>
          <a:p>
            <a:r>
              <a:rPr lang="en-US"/>
              <a:t>Wireframes to demonstrate flow only.  Final design and phrasing TBD.</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0712" y="2438400"/>
            <a:ext cx="448888" cy="685800"/>
          </a:xfrm>
          <a:prstGeom prst="rect">
            <a:avLst/>
          </a:prstGeom>
        </p:spPr>
      </p:pic>
      <p:sp>
        <p:nvSpPr>
          <p:cNvPr id="8" name="Rectangle 7"/>
          <p:cNvSpPr/>
          <p:nvPr/>
        </p:nvSpPr>
        <p:spPr>
          <a:xfrm>
            <a:off x="76200" y="4724400"/>
            <a:ext cx="5486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Before a purchase is made, the user can clearly see what preference will be used.  To see other preferences, the user clicks the “Purchase preference” dropdown.</a:t>
            </a:r>
          </a:p>
        </p:txBody>
      </p:sp>
    </p:spTree>
    <p:extLst>
      <p:ext uri="{BB962C8B-B14F-4D97-AF65-F5344CB8AC3E}">
        <p14:creationId xmlns:p14="http://schemas.microsoft.com/office/powerpoint/2010/main" val="14976640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1" y="0"/>
            <a:ext cx="7391395" cy="5890637"/>
          </a:xfrm>
          <a:ln>
            <a:noFill/>
          </a:ln>
        </p:spPr>
      </p:pic>
      <p:sp>
        <p:nvSpPr>
          <p:cNvPr id="5" name="Slide Number Placeholder 4"/>
          <p:cNvSpPr>
            <a:spLocks noGrp="1"/>
          </p:cNvSpPr>
          <p:nvPr>
            <p:ph type="sldNum" sz="quarter" idx="12"/>
          </p:nvPr>
        </p:nvSpPr>
        <p:spPr/>
        <p:txBody>
          <a:bodyPr/>
          <a:lstStyle/>
          <a:p>
            <a:fld id="{7D64E589-B81B-4CC6-85F7-E62190611B86}" type="slidenum">
              <a:rPr lang="en-US" smtClean="0"/>
              <a:t>36</a:t>
            </a:fld>
            <a:endParaRPr lang="en-US"/>
          </a:p>
        </p:txBody>
      </p:sp>
      <p:sp>
        <p:nvSpPr>
          <p:cNvPr id="7" name="Footer Placeholder 6"/>
          <p:cNvSpPr>
            <a:spLocks noGrp="1"/>
          </p:cNvSpPr>
          <p:nvPr>
            <p:ph type="ftr" sz="quarter" idx="11"/>
          </p:nvPr>
        </p:nvSpPr>
        <p:spPr>
          <a:xfrm>
            <a:off x="3124200" y="6356350"/>
            <a:ext cx="3124200" cy="365125"/>
          </a:xfrm>
        </p:spPr>
        <p:txBody>
          <a:bodyPr/>
          <a:lstStyle/>
          <a:p>
            <a:r>
              <a:rPr lang="en-US"/>
              <a:t>Wireframes to demonstrate flow only.  Final design and phrasing TBD.</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0712" y="2666999"/>
            <a:ext cx="448888" cy="685801"/>
          </a:xfrm>
          <a:prstGeom prst="rect">
            <a:avLst/>
          </a:prstGeom>
        </p:spPr>
      </p:pic>
      <p:sp>
        <p:nvSpPr>
          <p:cNvPr id="8" name="Rectangle 7"/>
          <p:cNvSpPr/>
          <p:nvPr/>
        </p:nvSpPr>
        <p:spPr>
          <a:xfrm>
            <a:off x="76200" y="4724400"/>
            <a:ext cx="5486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All of the user’s saved preferences are shown.  The user can also create a new preference.  Here, the user chooses their “Business purchase” preference.</a:t>
            </a:r>
          </a:p>
        </p:txBody>
      </p:sp>
    </p:spTree>
    <p:extLst>
      <p:ext uri="{BB962C8B-B14F-4D97-AF65-F5344CB8AC3E}">
        <p14:creationId xmlns:p14="http://schemas.microsoft.com/office/powerpoint/2010/main" val="28989712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1" y="0"/>
            <a:ext cx="7391395" cy="5890637"/>
          </a:xfrm>
          <a:ln>
            <a:noFill/>
          </a:ln>
        </p:spPr>
      </p:pic>
      <p:sp>
        <p:nvSpPr>
          <p:cNvPr id="5" name="Slide Number Placeholder 4"/>
          <p:cNvSpPr>
            <a:spLocks noGrp="1"/>
          </p:cNvSpPr>
          <p:nvPr>
            <p:ph type="sldNum" sz="quarter" idx="12"/>
          </p:nvPr>
        </p:nvSpPr>
        <p:spPr/>
        <p:txBody>
          <a:bodyPr/>
          <a:lstStyle/>
          <a:p>
            <a:fld id="{7D64E589-B81B-4CC6-85F7-E62190611B86}" type="slidenum">
              <a:rPr lang="en-US" smtClean="0"/>
              <a:t>37</a:t>
            </a:fld>
            <a:endParaRPr lang="en-US"/>
          </a:p>
        </p:txBody>
      </p:sp>
      <p:sp>
        <p:nvSpPr>
          <p:cNvPr id="7" name="Footer Placeholder 6"/>
          <p:cNvSpPr>
            <a:spLocks noGrp="1"/>
          </p:cNvSpPr>
          <p:nvPr>
            <p:ph type="ftr" sz="quarter" idx="11"/>
          </p:nvPr>
        </p:nvSpPr>
        <p:spPr>
          <a:xfrm>
            <a:off x="3124200" y="6356350"/>
            <a:ext cx="3124200" cy="365125"/>
          </a:xfrm>
        </p:spPr>
        <p:txBody>
          <a:bodyPr/>
          <a:lstStyle/>
          <a:p>
            <a:r>
              <a:rPr lang="en-US"/>
              <a:t>Wireframes to demonstrate flow only.  Final design and phrasing TBD.</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200" y="2057400"/>
            <a:ext cx="448888" cy="685800"/>
          </a:xfrm>
          <a:prstGeom prst="rect">
            <a:avLst/>
          </a:prstGeom>
        </p:spPr>
      </p:pic>
      <p:sp>
        <p:nvSpPr>
          <p:cNvPr id="8" name="Rectangle 7"/>
          <p:cNvSpPr/>
          <p:nvPr/>
        </p:nvSpPr>
        <p:spPr>
          <a:xfrm>
            <a:off x="76200" y="4724400"/>
            <a:ext cx="5486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new preference is now shown.  The choices that will be used are clearly shown in the display window.  The user clicks buy and their business card is charged.</a:t>
            </a:r>
          </a:p>
        </p:txBody>
      </p:sp>
    </p:spTree>
    <p:extLst>
      <p:ext uri="{BB962C8B-B14F-4D97-AF65-F5344CB8AC3E}">
        <p14:creationId xmlns:p14="http://schemas.microsoft.com/office/powerpoint/2010/main" val="3894537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1" y="0"/>
            <a:ext cx="7391395" cy="5890638"/>
          </a:xfrm>
          <a:ln>
            <a:noFill/>
          </a:ln>
        </p:spPr>
      </p:pic>
      <p:sp>
        <p:nvSpPr>
          <p:cNvPr id="5" name="Slide Number Placeholder 4"/>
          <p:cNvSpPr>
            <a:spLocks noGrp="1"/>
          </p:cNvSpPr>
          <p:nvPr>
            <p:ph type="sldNum" sz="quarter" idx="12"/>
          </p:nvPr>
        </p:nvSpPr>
        <p:spPr/>
        <p:txBody>
          <a:bodyPr/>
          <a:lstStyle/>
          <a:p>
            <a:fld id="{7D64E589-B81B-4CC6-85F7-E62190611B86}" type="slidenum">
              <a:rPr lang="en-US" smtClean="0"/>
              <a:t>38</a:t>
            </a:fld>
            <a:endParaRPr lang="en-US"/>
          </a:p>
        </p:txBody>
      </p:sp>
      <p:sp>
        <p:nvSpPr>
          <p:cNvPr id="7" name="Footer Placeholder 6"/>
          <p:cNvSpPr>
            <a:spLocks noGrp="1"/>
          </p:cNvSpPr>
          <p:nvPr>
            <p:ph type="ftr" sz="quarter" idx="11"/>
          </p:nvPr>
        </p:nvSpPr>
        <p:spPr>
          <a:xfrm>
            <a:off x="3124200" y="6356350"/>
            <a:ext cx="3124200" cy="365125"/>
          </a:xfrm>
        </p:spPr>
        <p:txBody>
          <a:bodyPr/>
          <a:lstStyle/>
          <a:p>
            <a:r>
              <a:rPr lang="en-US"/>
              <a:t>Wireframes to demonstrate flow only.  Final design and phrasing TBD.</a:t>
            </a:r>
            <a:endParaRPr lang="en-US" dirty="0"/>
          </a:p>
        </p:txBody>
      </p:sp>
      <p:sp>
        <p:nvSpPr>
          <p:cNvPr id="8" name="Rectangle 7"/>
          <p:cNvSpPr/>
          <p:nvPr/>
        </p:nvSpPr>
        <p:spPr>
          <a:xfrm>
            <a:off x="76200" y="4724400"/>
            <a:ext cx="5486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Order is completed.  Thank you page is shown.</a:t>
            </a:r>
          </a:p>
        </p:txBody>
      </p:sp>
    </p:spTree>
    <p:extLst>
      <p:ext uri="{BB962C8B-B14F-4D97-AF65-F5344CB8AC3E}">
        <p14:creationId xmlns:p14="http://schemas.microsoft.com/office/powerpoint/2010/main" val="28041637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220200" cy="2912966"/>
          </a:xfrm>
          <a:prstGeom prst="rect">
            <a:avLst/>
          </a:prstGeom>
          <a:gradFill>
            <a:gsLst>
              <a:gs pos="0">
                <a:schemeClr val="bg1"/>
              </a:gs>
              <a:gs pos="78000">
                <a:schemeClr val="bg1">
                  <a:lumMod val="0"/>
                  <a:lumOff val="100000"/>
                  <a:alpha val="92000"/>
                </a:schemeClr>
              </a:gs>
              <a:gs pos="100000">
                <a:srgbClr val="EDEEEF"/>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99" y="1261747"/>
            <a:ext cx="2004656" cy="1633853"/>
          </a:xfrm>
          <a:prstGeom prst="rect">
            <a:avLst/>
          </a:prstGeom>
          <a:effectLst>
            <a:glow rad="127000">
              <a:schemeClr val="accent1">
                <a:alpha val="0"/>
              </a:schemeClr>
            </a:glow>
            <a:reflection stA="12000" endPos="65000" dist="50800" dir="5400000" sy="-100000" algn="bl" rotWithShape="0"/>
          </a:effectLst>
        </p:spPr>
      </p:pic>
      <p:sp>
        <p:nvSpPr>
          <p:cNvPr id="11" name="Rectangle 10"/>
          <p:cNvSpPr/>
          <p:nvPr/>
        </p:nvSpPr>
        <p:spPr>
          <a:xfrm>
            <a:off x="0" y="2912966"/>
            <a:ext cx="9220200" cy="3945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8200" y="2571750"/>
            <a:ext cx="3152775" cy="2686050"/>
          </a:xfrm>
          <a:prstGeom prst="rect">
            <a:avLst/>
          </a:prstGeom>
          <a:noFill/>
          <a:ln w="22225">
            <a:solidFill>
              <a:srgbClr val="006600">
                <a:alpha val="50000"/>
              </a:srgbClr>
            </a:solidFill>
            <a:miter lim="800000"/>
            <a:headEnd/>
            <a:tailEnd/>
          </a:ln>
          <a:extLst>
            <a:ext uri="{909E8E84-426E-40DD-AFC4-6F175D3DCCD1}">
              <a14:hiddenFill xmlns:a14="http://schemas.microsoft.com/office/drawing/2010/main">
                <a:solidFill>
                  <a:schemeClr val="accent1"/>
                </a:solidFill>
              </a14:hiddenFill>
            </a:ext>
          </a:extLst>
        </p:spPr>
      </p:pic>
      <p:sp>
        <p:nvSpPr>
          <p:cNvPr id="5" name="Slide Number Placeholder 4"/>
          <p:cNvSpPr>
            <a:spLocks noGrp="1"/>
          </p:cNvSpPr>
          <p:nvPr>
            <p:ph type="sldNum" sz="quarter" idx="12"/>
          </p:nvPr>
        </p:nvSpPr>
        <p:spPr/>
        <p:txBody>
          <a:bodyPr/>
          <a:lstStyle/>
          <a:p>
            <a:fld id="{7D64E589-B81B-4CC6-85F7-E62190611B86}" type="slidenum">
              <a:rPr lang="en-US" smtClean="0"/>
              <a:t>39</a:t>
            </a:fld>
            <a:endParaRPr lang="en-US"/>
          </a:p>
        </p:txBody>
      </p:sp>
      <p:sp>
        <p:nvSpPr>
          <p:cNvPr id="7" name="TextBox 6"/>
          <p:cNvSpPr txBox="1"/>
          <p:nvPr/>
        </p:nvSpPr>
        <p:spPr>
          <a:xfrm>
            <a:off x="4495800" y="3302675"/>
            <a:ext cx="4114800" cy="1200329"/>
          </a:xfrm>
          <a:prstGeom prst="rect">
            <a:avLst/>
          </a:prstGeom>
          <a:noFill/>
        </p:spPr>
        <p:txBody>
          <a:bodyPr wrap="square" rtlCol="0">
            <a:spAutoFit/>
          </a:bodyPr>
          <a:lstStyle/>
          <a:p>
            <a:r>
              <a:rPr lang="en-US" dirty="0">
                <a:solidFill>
                  <a:srgbClr val="006600"/>
                </a:solidFill>
              </a:rPr>
              <a:t>“It was easy to select a different preference when I was checking out.  Now, all of my preferences are available when I need them.”</a:t>
            </a: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7367943" y="-33654"/>
            <a:ext cx="2004657" cy="1633853"/>
          </a:xfrm>
          <a:prstGeom prst="rect">
            <a:avLst/>
          </a:prstGeom>
          <a:effectLst>
            <a:glow rad="127000">
              <a:schemeClr val="accent1">
                <a:alpha val="0"/>
              </a:schemeClr>
            </a:glow>
            <a:reflection stA="12000" endPos="65000" dist="50800" dir="5400000" sy="-100000" algn="bl" rotWithShape="0"/>
          </a:effectLst>
        </p:spPr>
      </p:pic>
      <p:sp>
        <p:nvSpPr>
          <p:cNvPr id="13" name="TextBox 12"/>
          <p:cNvSpPr txBox="1"/>
          <p:nvPr/>
        </p:nvSpPr>
        <p:spPr>
          <a:xfrm>
            <a:off x="0" y="152400"/>
            <a:ext cx="9220200" cy="1938992"/>
          </a:xfrm>
          <a:prstGeom prst="rect">
            <a:avLst/>
          </a:prstGeom>
          <a:noFill/>
        </p:spPr>
        <p:txBody>
          <a:bodyPr wrap="square" rtlCol="0">
            <a:spAutoFit/>
          </a:bodyPr>
          <a:lstStyle/>
          <a:p>
            <a:pPr algn="ctr"/>
            <a:r>
              <a:rPr lang="en-US" sz="6000" dirty="0">
                <a:latin typeface="Helvetica 55" pitchFamily="34" charset="0"/>
              </a:rPr>
              <a:t>I want to easily select</a:t>
            </a:r>
          </a:p>
          <a:p>
            <a:pPr algn="ctr"/>
            <a:r>
              <a:rPr lang="en-US" sz="6000" dirty="0">
                <a:latin typeface="Helvetica 55" pitchFamily="34" charset="0"/>
              </a:rPr>
              <a:t>a different preference.</a:t>
            </a:r>
          </a:p>
        </p:txBody>
      </p:sp>
    </p:spTree>
    <p:extLst>
      <p:ext uri="{BB962C8B-B14F-4D97-AF65-F5344CB8AC3E}">
        <p14:creationId xmlns:p14="http://schemas.microsoft.com/office/powerpoint/2010/main" val="1289402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220200" cy="2912966"/>
          </a:xfrm>
          <a:prstGeom prst="rect">
            <a:avLst/>
          </a:prstGeom>
          <a:gradFill>
            <a:gsLst>
              <a:gs pos="0">
                <a:schemeClr val="bg1"/>
              </a:gs>
              <a:gs pos="78000">
                <a:schemeClr val="bg1">
                  <a:lumMod val="0"/>
                  <a:lumOff val="100000"/>
                  <a:alpha val="92000"/>
                </a:schemeClr>
              </a:gs>
              <a:gs pos="100000">
                <a:srgbClr val="EDEEEF"/>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99" y="1261747"/>
            <a:ext cx="2004656" cy="1633853"/>
          </a:xfrm>
          <a:prstGeom prst="rect">
            <a:avLst/>
          </a:prstGeom>
          <a:effectLst>
            <a:glow rad="127000">
              <a:schemeClr val="accent1">
                <a:alpha val="0"/>
              </a:schemeClr>
            </a:glow>
            <a:reflection stA="12000" endPos="65000" dist="50800" dir="5400000" sy="-100000" algn="bl" rotWithShape="0"/>
          </a:effectLst>
        </p:spPr>
      </p:pic>
      <p:sp>
        <p:nvSpPr>
          <p:cNvPr id="11" name="Rectangle 10"/>
          <p:cNvSpPr/>
          <p:nvPr/>
        </p:nvSpPr>
        <p:spPr>
          <a:xfrm>
            <a:off x="0" y="2912966"/>
            <a:ext cx="9220200" cy="3945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8200" y="2571750"/>
            <a:ext cx="3152775" cy="2686050"/>
          </a:xfrm>
          <a:prstGeom prst="rect">
            <a:avLst/>
          </a:prstGeom>
          <a:noFill/>
          <a:ln w="22225">
            <a:solidFill>
              <a:srgbClr val="C00000">
                <a:alpha val="50000"/>
              </a:srgbClr>
            </a:solidFill>
            <a:miter lim="800000"/>
            <a:headEnd/>
            <a:tailEnd/>
          </a:ln>
          <a:extLst>
            <a:ext uri="{909E8E84-426E-40DD-AFC4-6F175D3DCCD1}">
              <a14:hiddenFill xmlns:a14="http://schemas.microsoft.com/office/drawing/2010/main">
                <a:solidFill>
                  <a:schemeClr val="accent1"/>
                </a:solidFill>
              </a14:hiddenFill>
            </a:ext>
          </a:extLst>
        </p:spPr>
      </p:pic>
      <p:sp>
        <p:nvSpPr>
          <p:cNvPr id="5" name="Slide Number Placeholder 4"/>
          <p:cNvSpPr>
            <a:spLocks noGrp="1"/>
          </p:cNvSpPr>
          <p:nvPr>
            <p:ph type="sldNum" sz="quarter" idx="12"/>
          </p:nvPr>
        </p:nvSpPr>
        <p:spPr/>
        <p:txBody>
          <a:bodyPr/>
          <a:lstStyle/>
          <a:p>
            <a:fld id="{7D64E589-B81B-4CC6-85F7-E62190611B86}" type="slidenum">
              <a:rPr lang="en-US" smtClean="0"/>
              <a:t>4</a:t>
            </a:fld>
            <a:endParaRPr lang="en-US"/>
          </a:p>
        </p:txBody>
      </p:sp>
      <p:sp>
        <p:nvSpPr>
          <p:cNvPr id="7" name="TextBox 6"/>
          <p:cNvSpPr txBox="1"/>
          <p:nvPr/>
        </p:nvSpPr>
        <p:spPr>
          <a:xfrm>
            <a:off x="4495800" y="3302675"/>
            <a:ext cx="4114800" cy="1477328"/>
          </a:xfrm>
          <a:prstGeom prst="rect">
            <a:avLst/>
          </a:prstGeom>
          <a:noFill/>
        </p:spPr>
        <p:txBody>
          <a:bodyPr wrap="square" rtlCol="0">
            <a:spAutoFit/>
          </a:bodyPr>
          <a:lstStyle/>
          <a:p>
            <a:r>
              <a:rPr lang="en-US" i="1" dirty="0">
                <a:solidFill>
                  <a:srgbClr val="C00000"/>
                </a:solidFill>
              </a:rPr>
              <a:t> </a:t>
            </a:r>
            <a:r>
              <a:rPr lang="en-US" dirty="0">
                <a:solidFill>
                  <a:srgbClr val="C00000"/>
                </a:solidFill>
              </a:rPr>
              <a:t>“I lost my card.  I immediately went to Amazon, deleted it, and added a new card.  But my subscriptions began failing anyway.  Why do I have to go to so many places to make a change?”  </a:t>
            </a:r>
          </a:p>
        </p:txBody>
      </p:sp>
      <p:sp>
        <p:nvSpPr>
          <p:cNvPr id="8" name="TextBox 7"/>
          <p:cNvSpPr txBox="1"/>
          <p:nvPr/>
        </p:nvSpPr>
        <p:spPr>
          <a:xfrm>
            <a:off x="0" y="584537"/>
            <a:ext cx="9220200" cy="1015663"/>
          </a:xfrm>
          <a:prstGeom prst="rect">
            <a:avLst/>
          </a:prstGeom>
          <a:noFill/>
        </p:spPr>
        <p:txBody>
          <a:bodyPr wrap="square" rtlCol="0">
            <a:spAutoFit/>
          </a:bodyPr>
          <a:lstStyle/>
          <a:p>
            <a:pPr algn="ctr"/>
            <a:r>
              <a:rPr lang="en-US" sz="6000" dirty="0">
                <a:latin typeface="Helvetica 55" pitchFamily="34" charset="0"/>
              </a:rPr>
              <a:t>I lost my credit card.</a:t>
            </a: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7367943" y="-33654"/>
            <a:ext cx="2004657" cy="1633853"/>
          </a:xfrm>
          <a:prstGeom prst="rect">
            <a:avLst/>
          </a:prstGeom>
          <a:effectLst>
            <a:glow rad="127000">
              <a:schemeClr val="accent1">
                <a:alpha val="0"/>
              </a:schemeClr>
            </a:glow>
            <a:reflection stA="12000" endPos="65000" dist="50800" dir="5400000" sy="-100000" algn="bl" rotWithShape="0"/>
          </a:effectLst>
        </p:spPr>
      </p:pic>
      <p:sp>
        <p:nvSpPr>
          <p:cNvPr id="2" name="Title 1"/>
          <p:cNvSpPr>
            <a:spLocks noGrp="1"/>
          </p:cNvSpPr>
          <p:nvPr>
            <p:ph type="title"/>
          </p:nvPr>
        </p:nvSpPr>
        <p:spPr>
          <a:xfrm>
            <a:off x="12649200" y="3124200"/>
            <a:ext cx="7772400" cy="1238250"/>
          </a:xfrm>
        </p:spPr>
        <p:txBody>
          <a:bodyPr/>
          <a:lstStyle/>
          <a:p>
            <a:r>
              <a:rPr lang="en-US" dirty="0"/>
              <a:t>I lost my credit card</a:t>
            </a:r>
          </a:p>
        </p:txBody>
      </p:sp>
    </p:spTree>
    <p:extLst>
      <p:ext uri="{BB962C8B-B14F-4D97-AF65-F5344CB8AC3E}">
        <p14:creationId xmlns:p14="http://schemas.microsoft.com/office/powerpoint/2010/main" val="9141614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a:t>
            </a:r>
          </a:p>
        </p:txBody>
      </p:sp>
      <p:sp>
        <p:nvSpPr>
          <p:cNvPr id="5" name="Slide Number Placeholder 4"/>
          <p:cNvSpPr>
            <a:spLocks noGrp="1"/>
          </p:cNvSpPr>
          <p:nvPr>
            <p:ph type="sldNum" sz="quarter" idx="12"/>
          </p:nvPr>
        </p:nvSpPr>
        <p:spPr/>
        <p:txBody>
          <a:bodyPr/>
          <a:lstStyle/>
          <a:p>
            <a:fld id="{7D64E589-B81B-4CC6-85F7-E62190611B86}" type="slidenum">
              <a:rPr lang="en-US" smtClean="0"/>
              <a:t>40</a:t>
            </a:fld>
            <a:endParaRPr lang="en-US"/>
          </a:p>
        </p:txBody>
      </p:sp>
    </p:spTree>
    <p:extLst>
      <p:ext uri="{BB962C8B-B14F-4D97-AF65-F5344CB8AC3E}">
        <p14:creationId xmlns:p14="http://schemas.microsoft.com/office/powerpoint/2010/main" val="722418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124200" y="6356350"/>
            <a:ext cx="3124200" cy="365125"/>
          </a:xfrm>
        </p:spPr>
        <p:txBody>
          <a:bodyPr/>
          <a:lstStyle/>
          <a:p>
            <a:r>
              <a:rPr lang="en-US"/>
              <a:t>Wireframes to demonstrate flow only.  Final design and phrasing TBD.</a:t>
            </a:r>
            <a:endParaRPr lang="en-US" dirty="0"/>
          </a:p>
        </p:txBody>
      </p:sp>
      <p:sp>
        <p:nvSpPr>
          <p:cNvPr id="5" name="Slide Number Placeholder 4"/>
          <p:cNvSpPr>
            <a:spLocks noGrp="1"/>
          </p:cNvSpPr>
          <p:nvPr>
            <p:ph type="sldNum" sz="quarter" idx="12"/>
          </p:nvPr>
        </p:nvSpPr>
        <p:spPr/>
        <p:txBody>
          <a:bodyPr/>
          <a:lstStyle/>
          <a:p>
            <a:fld id="{7D64E589-B81B-4CC6-85F7-E62190611B86}" type="slidenum">
              <a:rPr lang="en-US" smtClean="0"/>
              <a:t>41</a:t>
            </a:fld>
            <a:endParaRPr lang="en-US"/>
          </a:p>
        </p:txBody>
      </p:sp>
      <p:sp>
        <p:nvSpPr>
          <p:cNvPr id="13" name="TextBox 12"/>
          <p:cNvSpPr txBox="1"/>
          <p:nvPr/>
        </p:nvSpPr>
        <p:spPr>
          <a:xfrm>
            <a:off x="152400" y="228600"/>
            <a:ext cx="9220200" cy="646331"/>
          </a:xfrm>
          <a:prstGeom prst="rect">
            <a:avLst/>
          </a:prstGeom>
          <a:noFill/>
        </p:spPr>
        <p:txBody>
          <a:bodyPr wrap="square" rtlCol="0">
            <a:spAutoFit/>
          </a:bodyPr>
          <a:lstStyle/>
          <a:p>
            <a:r>
              <a:rPr lang="en-US" sz="3600" dirty="0">
                <a:latin typeface="Helvetica 55" pitchFamily="34" charset="0"/>
              </a:rPr>
              <a:t>Preference UI for Mobile:</a:t>
            </a:r>
          </a:p>
        </p:txBody>
      </p:sp>
      <p:sp>
        <p:nvSpPr>
          <p:cNvPr id="9" name="TextBox 8"/>
          <p:cNvSpPr txBox="1"/>
          <p:nvPr/>
        </p:nvSpPr>
        <p:spPr>
          <a:xfrm>
            <a:off x="1371600" y="1752600"/>
            <a:ext cx="6477000" cy="2246769"/>
          </a:xfrm>
          <a:prstGeom prst="rect">
            <a:avLst/>
          </a:prstGeom>
          <a:noFill/>
        </p:spPr>
        <p:txBody>
          <a:bodyPr wrap="square" rtlCol="0">
            <a:spAutoFit/>
          </a:bodyPr>
          <a:lstStyle/>
          <a:p>
            <a:r>
              <a:rPr lang="en-US" sz="2800" dirty="0">
                <a:latin typeface="Helvetica 45" pitchFamily="34" charset="0"/>
              </a:rPr>
              <a:t>Preference creation and selection for mobile browsers will need a variation.  Here is an example of preference selection using Amazon’s mobile design patterns.  </a:t>
            </a:r>
          </a:p>
        </p:txBody>
      </p:sp>
      <p:sp>
        <p:nvSpPr>
          <p:cNvPr id="2" name="Title 1"/>
          <p:cNvSpPr>
            <a:spLocks noGrp="1"/>
          </p:cNvSpPr>
          <p:nvPr>
            <p:ph type="title"/>
          </p:nvPr>
        </p:nvSpPr>
        <p:spPr>
          <a:xfrm>
            <a:off x="12725400" y="2057400"/>
            <a:ext cx="7772400" cy="1362075"/>
          </a:xfrm>
        </p:spPr>
        <p:txBody>
          <a:bodyPr/>
          <a:lstStyle/>
          <a:p>
            <a:r>
              <a:rPr lang="en-US" dirty="0"/>
              <a:t>Preference Display with address</a:t>
            </a:r>
          </a:p>
        </p:txBody>
      </p:sp>
    </p:spTree>
    <p:extLst>
      <p:ext uri="{BB962C8B-B14F-4D97-AF65-F5344CB8AC3E}">
        <p14:creationId xmlns:p14="http://schemas.microsoft.com/office/powerpoint/2010/main" val="12280177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304800"/>
            <a:ext cx="2895600" cy="4147991"/>
          </a:xfrm>
          <a:prstGeom prst="rect">
            <a:avLst/>
          </a:prstGeom>
          <a:ln>
            <a:solidFill>
              <a:schemeClr val="bg1">
                <a:lumMod val="85000"/>
              </a:schemeClr>
            </a:solidFill>
          </a:ln>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0600" y="-15895"/>
            <a:ext cx="2895600" cy="6492895"/>
          </a:xfrm>
          <a:ln>
            <a:solidFill>
              <a:schemeClr val="bg1">
                <a:lumMod val="85000"/>
              </a:schemeClr>
            </a:solidFill>
          </a:ln>
        </p:spPr>
      </p:pic>
      <p:sp>
        <p:nvSpPr>
          <p:cNvPr id="5" name="Slide Number Placeholder 4"/>
          <p:cNvSpPr>
            <a:spLocks noGrp="1"/>
          </p:cNvSpPr>
          <p:nvPr>
            <p:ph type="sldNum" sz="quarter" idx="12"/>
          </p:nvPr>
        </p:nvSpPr>
        <p:spPr/>
        <p:txBody>
          <a:bodyPr/>
          <a:lstStyle/>
          <a:p>
            <a:fld id="{7D64E589-B81B-4CC6-85F7-E62190611B86}" type="slidenum">
              <a:rPr lang="en-US" smtClean="0"/>
              <a:t>42</a:t>
            </a:fld>
            <a:endParaRPr lang="en-US" dirty="0"/>
          </a:p>
        </p:txBody>
      </p:sp>
      <p:sp>
        <p:nvSpPr>
          <p:cNvPr id="7" name="Footer Placeholder 6"/>
          <p:cNvSpPr>
            <a:spLocks noGrp="1"/>
          </p:cNvSpPr>
          <p:nvPr>
            <p:ph type="ftr" sz="quarter" idx="11"/>
          </p:nvPr>
        </p:nvSpPr>
        <p:spPr>
          <a:xfrm>
            <a:off x="3124200" y="6356350"/>
            <a:ext cx="3124200" cy="365125"/>
          </a:xfrm>
        </p:spPr>
        <p:txBody>
          <a:bodyPr/>
          <a:lstStyle/>
          <a:p>
            <a:r>
              <a:rPr lang="en-US"/>
              <a:t>Wireframes to demonstrate flow only.  Final design and phrasing TBD.</a:t>
            </a:r>
            <a:endParaRPr lang="en-US" dirty="0"/>
          </a:p>
        </p:txBody>
      </p:sp>
      <p:sp>
        <p:nvSpPr>
          <p:cNvPr id="8" name="Rectangle 7"/>
          <p:cNvSpPr/>
          <p:nvPr/>
        </p:nvSpPr>
        <p:spPr>
          <a:xfrm>
            <a:off x="76200" y="4724400"/>
            <a:ext cx="5486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Example of preference display and selection for Amazon.com in a mobile browser.</a:t>
            </a:r>
          </a:p>
        </p:txBody>
      </p:sp>
      <p:sp>
        <p:nvSpPr>
          <p:cNvPr id="2" name="Right Arrow 1"/>
          <p:cNvSpPr/>
          <p:nvPr/>
        </p:nvSpPr>
        <p:spPr>
          <a:xfrm>
            <a:off x="4343400" y="3124200"/>
            <a:ext cx="533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2800" y="3352800"/>
            <a:ext cx="448888" cy="685800"/>
          </a:xfrm>
          <a:prstGeom prst="rect">
            <a:avLst/>
          </a:prstGeom>
        </p:spPr>
      </p:pic>
    </p:spTree>
    <p:extLst>
      <p:ext uri="{BB962C8B-B14F-4D97-AF65-F5344CB8AC3E}">
        <p14:creationId xmlns:p14="http://schemas.microsoft.com/office/powerpoint/2010/main" val="29381957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124200" y="6356350"/>
            <a:ext cx="3124200" cy="365125"/>
          </a:xfrm>
        </p:spPr>
        <p:txBody>
          <a:bodyPr/>
          <a:lstStyle/>
          <a:p>
            <a:r>
              <a:rPr lang="en-US"/>
              <a:t>Wireframes to demonstrate flow only.  Final design and phrasing TBD.</a:t>
            </a:r>
            <a:endParaRPr lang="en-US" dirty="0"/>
          </a:p>
        </p:txBody>
      </p:sp>
      <p:sp>
        <p:nvSpPr>
          <p:cNvPr id="5" name="Slide Number Placeholder 4"/>
          <p:cNvSpPr>
            <a:spLocks noGrp="1"/>
          </p:cNvSpPr>
          <p:nvPr>
            <p:ph type="sldNum" sz="quarter" idx="12"/>
          </p:nvPr>
        </p:nvSpPr>
        <p:spPr/>
        <p:txBody>
          <a:bodyPr/>
          <a:lstStyle/>
          <a:p>
            <a:fld id="{7D64E589-B81B-4CC6-85F7-E62190611B86}" type="slidenum">
              <a:rPr lang="en-US" smtClean="0"/>
              <a:t>43</a:t>
            </a:fld>
            <a:endParaRPr lang="en-US"/>
          </a:p>
        </p:txBody>
      </p:sp>
      <p:sp>
        <p:nvSpPr>
          <p:cNvPr id="13" name="TextBox 12"/>
          <p:cNvSpPr txBox="1"/>
          <p:nvPr/>
        </p:nvSpPr>
        <p:spPr>
          <a:xfrm>
            <a:off x="152400" y="228600"/>
            <a:ext cx="9220200" cy="646331"/>
          </a:xfrm>
          <a:prstGeom prst="rect">
            <a:avLst/>
          </a:prstGeom>
          <a:noFill/>
        </p:spPr>
        <p:txBody>
          <a:bodyPr wrap="square" rtlCol="0">
            <a:spAutoFit/>
          </a:bodyPr>
          <a:lstStyle/>
          <a:p>
            <a:r>
              <a:rPr lang="en-US" sz="3600" dirty="0">
                <a:latin typeface="Helvetica 55" pitchFamily="34" charset="0"/>
              </a:rPr>
              <a:t>Update UI for Mobile:</a:t>
            </a:r>
          </a:p>
        </p:txBody>
      </p:sp>
      <p:sp>
        <p:nvSpPr>
          <p:cNvPr id="9" name="TextBox 8"/>
          <p:cNvSpPr txBox="1"/>
          <p:nvPr/>
        </p:nvSpPr>
        <p:spPr>
          <a:xfrm>
            <a:off x="1371600" y="1752600"/>
            <a:ext cx="6477000" cy="3970318"/>
          </a:xfrm>
          <a:prstGeom prst="rect">
            <a:avLst/>
          </a:prstGeom>
          <a:noFill/>
        </p:spPr>
        <p:txBody>
          <a:bodyPr wrap="square" rtlCol="0">
            <a:spAutoFit/>
          </a:bodyPr>
          <a:lstStyle/>
          <a:p>
            <a:r>
              <a:rPr lang="en-US" sz="2800" dirty="0">
                <a:latin typeface="Helvetica 45" pitchFamily="34" charset="0"/>
              </a:rPr>
              <a:t>Mobile browsers could support the full range of update features.  Both for editing an instrument or updating a preference where available.  </a:t>
            </a:r>
          </a:p>
          <a:p>
            <a:endParaRPr lang="en-US" sz="2800" dirty="0">
              <a:latin typeface="Helvetica 45" pitchFamily="34" charset="0"/>
            </a:endParaRPr>
          </a:p>
          <a:p>
            <a:r>
              <a:rPr lang="en-US" sz="2800" dirty="0">
                <a:latin typeface="Helvetica 45" pitchFamily="34" charset="0"/>
              </a:rPr>
              <a:t>Kindle devices may not include update.  Payment management is deferred to the full site and preference management is limited.  </a:t>
            </a:r>
          </a:p>
        </p:txBody>
      </p:sp>
      <p:sp>
        <p:nvSpPr>
          <p:cNvPr id="2" name="Title 1"/>
          <p:cNvSpPr>
            <a:spLocks noGrp="1"/>
          </p:cNvSpPr>
          <p:nvPr>
            <p:ph type="title"/>
          </p:nvPr>
        </p:nvSpPr>
        <p:spPr>
          <a:xfrm>
            <a:off x="12725400" y="2057400"/>
            <a:ext cx="7772400" cy="1362075"/>
          </a:xfrm>
        </p:spPr>
        <p:txBody>
          <a:bodyPr/>
          <a:lstStyle/>
          <a:p>
            <a:r>
              <a:rPr lang="en-US" dirty="0"/>
              <a:t>Preference Display with address</a:t>
            </a:r>
          </a:p>
        </p:txBody>
      </p:sp>
    </p:spTree>
    <p:extLst>
      <p:ext uri="{BB962C8B-B14F-4D97-AF65-F5344CB8AC3E}">
        <p14:creationId xmlns:p14="http://schemas.microsoft.com/office/powerpoint/2010/main" val="20216877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9439" y="76200"/>
            <a:ext cx="2810361" cy="4853477"/>
          </a:xfrm>
          <a:ln>
            <a:solidFill>
              <a:schemeClr val="bg1">
                <a:lumMod val="85000"/>
              </a:schemeClr>
            </a:solidFill>
          </a:ln>
        </p:spPr>
      </p:pic>
      <p:sp>
        <p:nvSpPr>
          <p:cNvPr id="5" name="Slide Number Placeholder 4"/>
          <p:cNvSpPr>
            <a:spLocks noGrp="1"/>
          </p:cNvSpPr>
          <p:nvPr>
            <p:ph type="sldNum" sz="quarter" idx="12"/>
          </p:nvPr>
        </p:nvSpPr>
        <p:spPr/>
        <p:txBody>
          <a:bodyPr/>
          <a:lstStyle/>
          <a:p>
            <a:fld id="{7D64E589-B81B-4CC6-85F7-E62190611B86}" type="slidenum">
              <a:rPr lang="en-US" smtClean="0"/>
              <a:t>44</a:t>
            </a:fld>
            <a:endParaRPr lang="en-US" dirty="0"/>
          </a:p>
        </p:txBody>
      </p:sp>
      <p:sp>
        <p:nvSpPr>
          <p:cNvPr id="7" name="Footer Placeholder 6"/>
          <p:cNvSpPr>
            <a:spLocks noGrp="1"/>
          </p:cNvSpPr>
          <p:nvPr>
            <p:ph type="ftr" sz="quarter" idx="11"/>
          </p:nvPr>
        </p:nvSpPr>
        <p:spPr>
          <a:xfrm>
            <a:off x="3124200" y="6356350"/>
            <a:ext cx="3124200" cy="365125"/>
          </a:xfrm>
        </p:spPr>
        <p:txBody>
          <a:bodyPr/>
          <a:lstStyle/>
          <a:p>
            <a:r>
              <a:rPr lang="en-US"/>
              <a:t>Wireframes to demonstrate flow only.  Final design and phrasing TBD.</a:t>
            </a:r>
            <a:endParaRPr lang="en-US" dirty="0"/>
          </a:p>
        </p:txBody>
      </p:sp>
      <p:sp>
        <p:nvSpPr>
          <p:cNvPr id="8" name="Rectangle 7"/>
          <p:cNvSpPr/>
          <p:nvPr/>
        </p:nvSpPr>
        <p:spPr>
          <a:xfrm>
            <a:off x="76200" y="4724400"/>
            <a:ext cx="5486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When a customer deletes an instrument from a mobile device we can still show them what associations will break and allow them to select a new payment method.</a:t>
            </a:r>
          </a:p>
        </p:txBody>
      </p:sp>
    </p:spTree>
    <p:extLst>
      <p:ext uri="{BB962C8B-B14F-4D97-AF65-F5344CB8AC3E}">
        <p14:creationId xmlns:p14="http://schemas.microsoft.com/office/powerpoint/2010/main" val="13445487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124200" y="6356350"/>
            <a:ext cx="3124200" cy="365125"/>
          </a:xfrm>
        </p:spPr>
        <p:txBody>
          <a:bodyPr/>
          <a:lstStyle/>
          <a:p>
            <a:r>
              <a:rPr lang="en-US"/>
              <a:t>Wireframes to demonstrate flow only.  Final design and phrasing TBD.</a:t>
            </a:r>
            <a:endParaRPr lang="en-US" dirty="0"/>
          </a:p>
        </p:txBody>
      </p:sp>
      <p:sp>
        <p:nvSpPr>
          <p:cNvPr id="5" name="Slide Number Placeholder 4"/>
          <p:cNvSpPr>
            <a:spLocks noGrp="1"/>
          </p:cNvSpPr>
          <p:nvPr>
            <p:ph type="sldNum" sz="quarter" idx="12"/>
          </p:nvPr>
        </p:nvSpPr>
        <p:spPr/>
        <p:txBody>
          <a:bodyPr/>
          <a:lstStyle/>
          <a:p>
            <a:fld id="{7D64E589-B81B-4CC6-85F7-E62190611B86}" type="slidenum">
              <a:rPr lang="en-US" smtClean="0"/>
              <a:t>45</a:t>
            </a:fld>
            <a:endParaRPr lang="en-US"/>
          </a:p>
        </p:txBody>
      </p:sp>
      <p:sp>
        <p:nvSpPr>
          <p:cNvPr id="13" name="TextBox 12"/>
          <p:cNvSpPr txBox="1"/>
          <p:nvPr/>
        </p:nvSpPr>
        <p:spPr>
          <a:xfrm>
            <a:off x="152400" y="228600"/>
            <a:ext cx="9220200" cy="646331"/>
          </a:xfrm>
          <a:prstGeom prst="rect">
            <a:avLst/>
          </a:prstGeom>
          <a:noFill/>
        </p:spPr>
        <p:txBody>
          <a:bodyPr wrap="square" rtlCol="0">
            <a:spAutoFit/>
          </a:bodyPr>
          <a:lstStyle/>
          <a:p>
            <a:r>
              <a:rPr lang="en-US" sz="3600" dirty="0">
                <a:latin typeface="Helvetica 55" pitchFamily="34" charset="0"/>
              </a:rPr>
              <a:t>A consolidated Your Subscriptions page:</a:t>
            </a:r>
          </a:p>
        </p:txBody>
      </p:sp>
      <p:sp>
        <p:nvSpPr>
          <p:cNvPr id="9" name="TextBox 8"/>
          <p:cNvSpPr txBox="1"/>
          <p:nvPr/>
        </p:nvSpPr>
        <p:spPr>
          <a:xfrm>
            <a:off x="1371600" y="1447800"/>
            <a:ext cx="6477000" cy="4401205"/>
          </a:xfrm>
          <a:prstGeom prst="rect">
            <a:avLst/>
          </a:prstGeom>
          <a:noFill/>
        </p:spPr>
        <p:txBody>
          <a:bodyPr wrap="square" rtlCol="0">
            <a:spAutoFit/>
          </a:bodyPr>
          <a:lstStyle/>
          <a:p>
            <a:r>
              <a:rPr lang="en-US" sz="2800" dirty="0">
                <a:latin typeface="Helvetica 45" pitchFamily="34" charset="0"/>
              </a:rPr>
              <a:t>As an enhancement (optional), Portal could create a management page to consolidate subscriptions and recurring orders (orders where the customer is not present).  Unlike Purchase Preferences, each preference is unique to the specific order and not shared.  These preferences are not named and are referenced by the specific order or membership.</a:t>
            </a:r>
          </a:p>
        </p:txBody>
      </p:sp>
      <p:sp>
        <p:nvSpPr>
          <p:cNvPr id="2" name="Title 1"/>
          <p:cNvSpPr>
            <a:spLocks noGrp="1"/>
          </p:cNvSpPr>
          <p:nvPr>
            <p:ph type="title"/>
          </p:nvPr>
        </p:nvSpPr>
        <p:spPr>
          <a:xfrm>
            <a:off x="12725400" y="2057400"/>
            <a:ext cx="7772400" cy="1362075"/>
          </a:xfrm>
        </p:spPr>
        <p:txBody>
          <a:bodyPr/>
          <a:lstStyle/>
          <a:p>
            <a:r>
              <a:rPr lang="en-US" dirty="0"/>
              <a:t>Preference Display with address</a:t>
            </a:r>
          </a:p>
        </p:txBody>
      </p:sp>
    </p:spTree>
    <p:extLst>
      <p:ext uri="{BB962C8B-B14F-4D97-AF65-F5344CB8AC3E}">
        <p14:creationId xmlns:p14="http://schemas.microsoft.com/office/powerpoint/2010/main" val="25750236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1" y="0"/>
            <a:ext cx="7391394" cy="5890637"/>
          </a:xfrm>
          <a:ln>
            <a:noFill/>
          </a:ln>
        </p:spPr>
      </p:pic>
      <p:sp>
        <p:nvSpPr>
          <p:cNvPr id="5" name="Slide Number Placeholder 4"/>
          <p:cNvSpPr>
            <a:spLocks noGrp="1"/>
          </p:cNvSpPr>
          <p:nvPr>
            <p:ph type="sldNum" sz="quarter" idx="12"/>
          </p:nvPr>
        </p:nvSpPr>
        <p:spPr/>
        <p:txBody>
          <a:bodyPr/>
          <a:lstStyle/>
          <a:p>
            <a:fld id="{7D64E589-B81B-4CC6-85F7-E62190611B86}" type="slidenum">
              <a:rPr lang="en-US" smtClean="0"/>
              <a:t>46</a:t>
            </a:fld>
            <a:endParaRPr lang="en-US" dirty="0"/>
          </a:p>
        </p:txBody>
      </p:sp>
      <p:sp>
        <p:nvSpPr>
          <p:cNvPr id="7" name="Footer Placeholder 6"/>
          <p:cNvSpPr>
            <a:spLocks noGrp="1"/>
          </p:cNvSpPr>
          <p:nvPr>
            <p:ph type="ftr" sz="quarter" idx="11"/>
          </p:nvPr>
        </p:nvSpPr>
        <p:spPr>
          <a:xfrm>
            <a:off x="3124200" y="6356350"/>
            <a:ext cx="3124200" cy="365125"/>
          </a:xfrm>
        </p:spPr>
        <p:txBody>
          <a:bodyPr/>
          <a:lstStyle/>
          <a:p>
            <a:r>
              <a:rPr lang="en-US"/>
              <a:t>Wireframes to demonstrate flow only.  Final design and phrasing TBD.</a:t>
            </a:r>
            <a:endParaRPr lang="en-US" dirty="0"/>
          </a:p>
        </p:txBody>
      </p:sp>
      <p:sp>
        <p:nvSpPr>
          <p:cNvPr id="8" name="Rectangle 7"/>
          <p:cNvSpPr/>
          <p:nvPr/>
        </p:nvSpPr>
        <p:spPr>
          <a:xfrm>
            <a:off x="76200" y="4724400"/>
            <a:ext cx="5486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Example of a page consolidating preferences stored for subscriptions and memberships.  Each order is unique.  They are not named or shared like Purchase Preferences.</a:t>
            </a:r>
          </a:p>
        </p:txBody>
      </p:sp>
    </p:spTree>
    <p:extLst>
      <p:ext uri="{BB962C8B-B14F-4D97-AF65-F5344CB8AC3E}">
        <p14:creationId xmlns:p14="http://schemas.microsoft.com/office/powerpoint/2010/main" val="25031390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124200" y="6356350"/>
            <a:ext cx="3124200" cy="365125"/>
          </a:xfrm>
        </p:spPr>
        <p:txBody>
          <a:bodyPr/>
          <a:lstStyle/>
          <a:p>
            <a:r>
              <a:rPr lang="en-US"/>
              <a:t>Wireframes to demonstrate flow only.  Final design and phrasing TBD.</a:t>
            </a:r>
            <a:endParaRPr lang="en-US" dirty="0"/>
          </a:p>
        </p:txBody>
      </p:sp>
      <p:sp>
        <p:nvSpPr>
          <p:cNvPr id="5" name="Slide Number Placeholder 4"/>
          <p:cNvSpPr>
            <a:spLocks noGrp="1"/>
          </p:cNvSpPr>
          <p:nvPr>
            <p:ph type="sldNum" sz="quarter" idx="12"/>
          </p:nvPr>
        </p:nvSpPr>
        <p:spPr/>
        <p:txBody>
          <a:bodyPr/>
          <a:lstStyle/>
          <a:p>
            <a:fld id="{7D64E589-B81B-4CC6-85F7-E62190611B86}" type="slidenum">
              <a:rPr lang="en-US" smtClean="0"/>
              <a:t>47</a:t>
            </a:fld>
            <a:endParaRPr lang="en-US"/>
          </a:p>
        </p:txBody>
      </p:sp>
      <p:sp>
        <p:nvSpPr>
          <p:cNvPr id="13" name="TextBox 12"/>
          <p:cNvSpPr txBox="1"/>
          <p:nvPr/>
        </p:nvSpPr>
        <p:spPr>
          <a:xfrm>
            <a:off x="152400" y="228600"/>
            <a:ext cx="9220200" cy="646331"/>
          </a:xfrm>
          <a:prstGeom prst="rect">
            <a:avLst/>
          </a:prstGeom>
          <a:noFill/>
        </p:spPr>
        <p:txBody>
          <a:bodyPr wrap="square" rtlCol="0">
            <a:spAutoFit/>
          </a:bodyPr>
          <a:lstStyle/>
          <a:p>
            <a:r>
              <a:rPr lang="en-US" sz="3600" dirty="0">
                <a:latin typeface="Helvetica 55" pitchFamily="34" charset="0"/>
              </a:rPr>
              <a:t>High fidelity preference display:</a:t>
            </a:r>
          </a:p>
        </p:txBody>
      </p:sp>
      <p:sp>
        <p:nvSpPr>
          <p:cNvPr id="9" name="TextBox 8"/>
          <p:cNvSpPr txBox="1"/>
          <p:nvPr/>
        </p:nvSpPr>
        <p:spPr>
          <a:xfrm>
            <a:off x="1371600" y="1752600"/>
            <a:ext cx="6477000" cy="2246769"/>
          </a:xfrm>
          <a:prstGeom prst="rect">
            <a:avLst/>
          </a:prstGeom>
          <a:noFill/>
        </p:spPr>
        <p:txBody>
          <a:bodyPr wrap="square" rtlCol="0">
            <a:spAutoFit/>
          </a:bodyPr>
          <a:lstStyle/>
          <a:p>
            <a:r>
              <a:rPr lang="en-US" sz="2800" dirty="0">
                <a:latin typeface="Helvetica 45" pitchFamily="34" charset="0"/>
              </a:rPr>
              <a:t>Full featured controls in a high fidelity example.  In application many features compete in this space.  The controls must stand out but not crowd or overpower.</a:t>
            </a:r>
          </a:p>
        </p:txBody>
      </p:sp>
      <p:sp>
        <p:nvSpPr>
          <p:cNvPr id="2" name="Title 1"/>
          <p:cNvSpPr>
            <a:spLocks noGrp="1"/>
          </p:cNvSpPr>
          <p:nvPr>
            <p:ph type="title"/>
          </p:nvPr>
        </p:nvSpPr>
        <p:spPr>
          <a:xfrm>
            <a:off x="12725400" y="2057400"/>
            <a:ext cx="7772400" cy="1362075"/>
          </a:xfrm>
        </p:spPr>
        <p:txBody>
          <a:bodyPr/>
          <a:lstStyle/>
          <a:p>
            <a:r>
              <a:rPr lang="en-US" dirty="0"/>
              <a:t>Preference Display with address</a:t>
            </a:r>
          </a:p>
        </p:txBody>
      </p:sp>
    </p:spTree>
    <p:extLst>
      <p:ext uri="{BB962C8B-B14F-4D97-AF65-F5344CB8AC3E}">
        <p14:creationId xmlns:p14="http://schemas.microsoft.com/office/powerpoint/2010/main" val="2593463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1" y="0"/>
            <a:ext cx="7391395" cy="5890637"/>
          </a:xfrm>
          <a:ln>
            <a:noFill/>
          </a:ln>
        </p:spPr>
      </p:pic>
      <p:sp>
        <p:nvSpPr>
          <p:cNvPr id="5" name="Slide Number Placeholder 4"/>
          <p:cNvSpPr>
            <a:spLocks noGrp="1"/>
          </p:cNvSpPr>
          <p:nvPr>
            <p:ph type="sldNum" sz="quarter" idx="12"/>
          </p:nvPr>
        </p:nvSpPr>
        <p:spPr/>
        <p:txBody>
          <a:bodyPr/>
          <a:lstStyle/>
          <a:p>
            <a:fld id="{7D64E589-B81B-4CC6-85F7-E62190611B86}" type="slidenum">
              <a:rPr lang="en-US" smtClean="0"/>
              <a:t>48</a:t>
            </a:fld>
            <a:endParaRPr lang="en-US" dirty="0"/>
          </a:p>
        </p:txBody>
      </p:sp>
      <p:sp>
        <p:nvSpPr>
          <p:cNvPr id="7" name="Footer Placeholder 6"/>
          <p:cNvSpPr>
            <a:spLocks noGrp="1"/>
          </p:cNvSpPr>
          <p:nvPr>
            <p:ph type="ftr" sz="quarter" idx="11"/>
          </p:nvPr>
        </p:nvSpPr>
        <p:spPr>
          <a:xfrm>
            <a:off x="3124200" y="6356350"/>
            <a:ext cx="3124200" cy="365125"/>
          </a:xfrm>
        </p:spPr>
        <p:txBody>
          <a:bodyPr/>
          <a:lstStyle/>
          <a:p>
            <a:r>
              <a:rPr lang="en-US"/>
              <a:t>Wireframes to demonstrate flow only.  Final design and phrasing TBD.</a:t>
            </a:r>
            <a:endParaRPr lang="en-US" dirty="0"/>
          </a:p>
        </p:txBody>
      </p:sp>
      <p:sp>
        <p:nvSpPr>
          <p:cNvPr id="8" name="Rectangle 7"/>
          <p:cNvSpPr/>
          <p:nvPr/>
        </p:nvSpPr>
        <p:spPr>
          <a:xfrm>
            <a:off x="76200" y="4724400"/>
            <a:ext cx="5486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Full featured controls in a high fidelity example.  In application many features compete in this space.  The controls must stand out but not crowd or overpower.</a:t>
            </a:r>
          </a:p>
        </p:txBody>
      </p:sp>
    </p:spTree>
    <p:extLst>
      <p:ext uri="{BB962C8B-B14F-4D97-AF65-F5344CB8AC3E}">
        <p14:creationId xmlns:p14="http://schemas.microsoft.com/office/powerpoint/2010/main" val="3034617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124200" y="6356350"/>
            <a:ext cx="3124200" cy="365125"/>
          </a:xfrm>
        </p:spPr>
        <p:txBody>
          <a:bodyPr/>
          <a:lstStyle/>
          <a:p>
            <a:r>
              <a:rPr lang="en-US"/>
              <a:t>Wireframes to demonstrate flow only.  Final design and phrasing TBD.</a:t>
            </a:r>
            <a:endParaRPr lang="en-US" dirty="0"/>
          </a:p>
        </p:txBody>
      </p:sp>
      <p:sp>
        <p:nvSpPr>
          <p:cNvPr id="5" name="Slide Number Placeholder 4"/>
          <p:cNvSpPr>
            <a:spLocks noGrp="1"/>
          </p:cNvSpPr>
          <p:nvPr>
            <p:ph type="sldNum" sz="quarter" idx="12"/>
          </p:nvPr>
        </p:nvSpPr>
        <p:spPr/>
        <p:txBody>
          <a:bodyPr/>
          <a:lstStyle/>
          <a:p>
            <a:fld id="{7D64E589-B81B-4CC6-85F7-E62190611B86}" type="slidenum">
              <a:rPr lang="en-US" smtClean="0"/>
              <a:t>49</a:t>
            </a:fld>
            <a:endParaRPr lang="en-US"/>
          </a:p>
        </p:txBody>
      </p:sp>
      <p:sp>
        <p:nvSpPr>
          <p:cNvPr id="13" name="TextBox 12"/>
          <p:cNvSpPr txBox="1"/>
          <p:nvPr/>
        </p:nvSpPr>
        <p:spPr>
          <a:xfrm>
            <a:off x="152400" y="228600"/>
            <a:ext cx="9220200" cy="646331"/>
          </a:xfrm>
          <a:prstGeom prst="rect">
            <a:avLst/>
          </a:prstGeom>
          <a:noFill/>
        </p:spPr>
        <p:txBody>
          <a:bodyPr wrap="square" rtlCol="0">
            <a:spAutoFit/>
          </a:bodyPr>
          <a:lstStyle/>
          <a:p>
            <a:r>
              <a:rPr lang="en-US" sz="3600" dirty="0">
                <a:latin typeface="Helvetica 55" pitchFamily="34" charset="0"/>
              </a:rPr>
              <a:t>Deferred Update:</a:t>
            </a:r>
          </a:p>
        </p:txBody>
      </p:sp>
      <p:sp>
        <p:nvSpPr>
          <p:cNvPr id="9" name="TextBox 8"/>
          <p:cNvSpPr txBox="1"/>
          <p:nvPr/>
        </p:nvSpPr>
        <p:spPr>
          <a:xfrm>
            <a:off x="1371600" y="1752600"/>
            <a:ext cx="6477000" cy="1384995"/>
          </a:xfrm>
          <a:prstGeom prst="rect">
            <a:avLst/>
          </a:prstGeom>
          <a:noFill/>
        </p:spPr>
        <p:txBody>
          <a:bodyPr wrap="square" rtlCol="0">
            <a:spAutoFit/>
          </a:bodyPr>
          <a:lstStyle/>
          <a:p>
            <a:r>
              <a:rPr lang="en-US" sz="2800" dirty="0">
                <a:latin typeface="Helvetica 45" pitchFamily="34" charset="0"/>
              </a:rPr>
              <a:t>A customer wants to wait to update their broken associations but wants to delete their card now.  </a:t>
            </a:r>
            <a:endParaRPr lang="en-US" sz="2800" dirty="0">
              <a:solidFill>
                <a:schemeClr val="tx1">
                  <a:lumMod val="85000"/>
                  <a:lumOff val="15000"/>
                </a:schemeClr>
              </a:solidFill>
              <a:latin typeface="Helvetica 45" pitchFamily="34" charset="0"/>
            </a:endParaRPr>
          </a:p>
        </p:txBody>
      </p:sp>
      <p:sp>
        <p:nvSpPr>
          <p:cNvPr id="2" name="Title 1"/>
          <p:cNvSpPr>
            <a:spLocks noGrp="1"/>
          </p:cNvSpPr>
          <p:nvPr>
            <p:ph type="title"/>
          </p:nvPr>
        </p:nvSpPr>
        <p:spPr>
          <a:xfrm>
            <a:off x="12725400" y="2057400"/>
            <a:ext cx="7772400" cy="1362075"/>
          </a:xfrm>
        </p:spPr>
        <p:txBody>
          <a:bodyPr/>
          <a:lstStyle/>
          <a:p>
            <a:r>
              <a:rPr lang="en-US" dirty="0"/>
              <a:t>Deferred</a:t>
            </a:r>
            <a:r>
              <a:rPr lang="en-US" baseline="0" dirty="0"/>
              <a:t> update</a:t>
            </a:r>
            <a:endParaRPr lang="en-US" dirty="0"/>
          </a:p>
        </p:txBody>
      </p:sp>
    </p:spTree>
    <p:extLst>
      <p:ext uri="{BB962C8B-B14F-4D97-AF65-F5344CB8AC3E}">
        <p14:creationId xmlns:p14="http://schemas.microsoft.com/office/powerpoint/2010/main" val="631316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D64E589-B81B-4CC6-85F7-E62190611B86}" type="slidenum">
              <a:rPr lang="en-US" smtClean="0"/>
              <a:t>5</a:t>
            </a:fld>
            <a:endParaRPr lang="en-US"/>
          </a:p>
        </p:txBody>
      </p:sp>
      <p:sp>
        <p:nvSpPr>
          <p:cNvPr id="7" name="TextBox 6"/>
          <p:cNvSpPr txBox="1"/>
          <p:nvPr/>
        </p:nvSpPr>
        <p:spPr>
          <a:xfrm>
            <a:off x="2209800" y="1600200"/>
            <a:ext cx="6477000" cy="1569660"/>
          </a:xfrm>
          <a:prstGeom prst="rect">
            <a:avLst/>
          </a:prstGeom>
          <a:noFill/>
        </p:spPr>
        <p:txBody>
          <a:bodyPr wrap="square" rtlCol="0">
            <a:spAutoFit/>
          </a:bodyPr>
          <a:lstStyle/>
          <a:p>
            <a:r>
              <a:rPr lang="en-US" sz="1600" dirty="0">
                <a:latin typeface="Helvetica 45" pitchFamily="34" charset="0"/>
              </a:rPr>
              <a:t>Feature teams (e.g. Prime, Subscribe &amp; Save, E-periodicals) store their preferences locally. When a card is deleted, payments platform has no visibility into these preferences. </a:t>
            </a:r>
          </a:p>
          <a:p>
            <a:endParaRPr lang="en-US" sz="1600" dirty="0">
              <a:latin typeface="Helvetica 45" pitchFamily="34" charset="0"/>
            </a:endParaRPr>
          </a:p>
          <a:p>
            <a:r>
              <a:rPr lang="en-US" sz="1600" dirty="0">
                <a:latin typeface="Helvetica 45" pitchFamily="34" charset="0"/>
              </a:rPr>
              <a:t>Customers must go to different pages within Amazon to update orders, preferences, and</a:t>
            </a:r>
            <a:r>
              <a:rPr lang="en-US" sz="1600" dirty="0">
                <a:solidFill>
                  <a:schemeClr val="tx1">
                    <a:lumMod val="85000"/>
                    <a:lumOff val="15000"/>
                  </a:schemeClr>
                </a:solidFill>
                <a:latin typeface="Helvetica 45" pitchFamily="34" charset="0"/>
              </a:rPr>
              <a:t> </a:t>
            </a:r>
            <a:r>
              <a:rPr lang="en-US" sz="1600" dirty="0">
                <a:latin typeface="Helvetica 45" pitchFamily="34" charset="0"/>
              </a:rPr>
              <a:t>subscriptions.</a:t>
            </a:r>
            <a:endParaRPr lang="en-US" sz="1600" dirty="0">
              <a:solidFill>
                <a:schemeClr val="tx1">
                  <a:lumMod val="85000"/>
                  <a:lumOff val="15000"/>
                </a:schemeClr>
              </a:solidFill>
              <a:latin typeface="Helvetica 45" pitchFamily="34" charset="0"/>
            </a:endParaRPr>
          </a:p>
        </p:txBody>
      </p:sp>
      <p:sp>
        <p:nvSpPr>
          <p:cNvPr id="8" name="TextBox 7"/>
          <p:cNvSpPr txBox="1"/>
          <p:nvPr/>
        </p:nvSpPr>
        <p:spPr>
          <a:xfrm>
            <a:off x="152400" y="1143000"/>
            <a:ext cx="9220200" cy="338554"/>
          </a:xfrm>
          <a:prstGeom prst="rect">
            <a:avLst/>
          </a:prstGeom>
          <a:noFill/>
        </p:spPr>
        <p:txBody>
          <a:bodyPr wrap="square" rtlCol="0">
            <a:spAutoFit/>
          </a:bodyPr>
          <a:lstStyle/>
          <a:p>
            <a:r>
              <a:rPr lang="en-US" sz="1600" b="1" dirty="0">
                <a:latin typeface="Helvetica 55" pitchFamily="34" charset="0"/>
              </a:rPr>
              <a:t>Why this is broken today:</a:t>
            </a:r>
          </a:p>
        </p:txBody>
      </p:sp>
      <p:sp>
        <p:nvSpPr>
          <p:cNvPr id="13" name="TextBox 12"/>
          <p:cNvSpPr txBox="1"/>
          <p:nvPr/>
        </p:nvSpPr>
        <p:spPr>
          <a:xfrm>
            <a:off x="152400" y="228600"/>
            <a:ext cx="9220200" cy="646331"/>
          </a:xfrm>
          <a:prstGeom prst="rect">
            <a:avLst/>
          </a:prstGeom>
          <a:noFill/>
        </p:spPr>
        <p:txBody>
          <a:bodyPr wrap="square" rtlCol="0">
            <a:spAutoFit/>
          </a:bodyPr>
          <a:lstStyle/>
          <a:p>
            <a:r>
              <a:rPr lang="en-US" sz="3600" b="1" dirty="0">
                <a:latin typeface="Helvetica 55" pitchFamily="34" charset="0"/>
              </a:rPr>
              <a:t>“I lost my credit card.”</a:t>
            </a:r>
          </a:p>
        </p:txBody>
      </p:sp>
      <p:sp>
        <p:nvSpPr>
          <p:cNvPr id="9" name="TextBox 8"/>
          <p:cNvSpPr txBox="1"/>
          <p:nvPr/>
        </p:nvSpPr>
        <p:spPr>
          <a:xfrm>
            <a:off x="2209800" y="5562600"/>
            <a:ext cx="6477000" cy="584775"/>
          </a:xfrm>
          <a:prstGeom prst="rect">
            <a:avLst/>
          </a:prstGeom>
          <a:noFill/>
        </p:spPr>
        <p:txBody>
          <a:bodyPr wrap="square" rtlCol="0">
            <a:spAutoFit/>
          </a:bodyPr>
          <a:lstStyle/>
          <a:p>
            <a:r>
              <a:rPr lang="en-US" sz="1600" dirty="0">
                <a:solidFill>
                  <a:schemeClr val="tx1">
                    <a:lumMod val="85000"/>
                    <a:lumOff val="15000"/>
                  </a:schemeClr>
                </a:solidFill>
                <a:latin typeface="Helvetica 45" pitchFamily="34" charset="0"/>
              </a:rPr>
              <a:t>1)  Delete credit card in wallet</a:t>
            </a:r>
            <a:br>
              <a:rPr lang="en-US" sz="1600" dirty="0">
                <a:solidFill>
                  <a:schemeClr val="tx1">
                    <a:lumMod val="85000"/>
                    <a:lumOff val="15000"/>
                  </a:schemeClr>
                </a:solidFill>
                <a:latin typeface="Helvetica 45" pitchFamily="34" charset="0"/>
              </a:rPr>
            </a:br>
            <a:r>
              <a:rPr lang="en-US" sz="1600" dirty="0">
                <a:solidFill>
                  <a:schemeClr val="tx1">
                    <a:lumMod val="85000"/>
                    <a:lumOff val="15000"/>
                  </a:schemeClr>
                </a:solidFill>
                <a:latin typeface="Helvetica 45" pitchFamily="34" charset="0"/>
              </a:rPr>
              <a:t>2)  Fix broken associations</a:t>
            </a:r>
          </a:p>
        </p:txBody>
      </p:sp>
      <p:sp>
        <p:nvSpPr>
          <p:cNvPr id="10" name="TextBox 9"/>
          <p:cNvSpPr txBox="1"/>
          <p:nvPr/>
        </p:nvSpPr>
        <p:spPr>
          <a:xfrm>
            <a:off x="152400" y="5105400"/>
            <a:ext cx="9220200" cy="338554"/>
          </a:xfrm>
          <a:prstGeom prst="rect">
            <a:avLst/>
          </a:prstGeom>
          <a:noFill/>
        </p:spPr>
        <p:txBody>
          <a:bodyPr wrap="square" rtlCol="0">
            <a:spAutoFit/>
          </a:bodyPr>
          <a:lstStyle/>
          <a:p>
            <a:r>
              <a:rPr lang="en-US" sz="1600" b="1" dirty="0">
                <a:latin typeface="Helvetica 55" pitchFamily="34" charset="0"/>
              </a:rPr>
              <a:t>New customer experience:</a:t>
            </a:r>
          </a:p>
        </p:txBody>
      </p:sp>
      <p:sp>
        <p:nvSpPr>
          <p:cNvPr id="11" name="TextBox 10"/>
          <p:cNvSpPr txBox="1"/>
          <p:nvPr/>
        </p:nvSpPr>
        <p:spPr>
          <a:xfrm>
            <a:off x="2209800" y="3886200"/>
            <a:ext cx="6477000" cy="830997"/>
          </a:xfrm>
          <a:prstGeom prst="rect">
            <a:avLst/>
          </a:prstGeom>
          <a:noFill/>
        </p:spPr>
        <p:txBody>
          <a:bodyPr wrap="square" rtlCol="0">
            <a:spAutoFit/>
          </a:bodyPr>
          <a:lstStyle/>
          <a:p>
            <a:r>
              <a:rPr lang="en-US" sz="1600" dirty="0">
                <a:solidFill>
                  <a:schemeClr val="tx1">
                    <a:lumMod val="85000"/>
                    <a:lumOff val="15000"/>
                  </a:schemeClr>
                </a:solidFill>
                <a:latin typeface="Helvetica 45" pitchFamily="34" charset="0"/>
              </a:rPr>
              <a:t>Create a shared preference service.  When a customer deletes a card, show them where it is used and allow them to fix any broken associations.  </a:t>
            </a:r>
          </a:p>
        </p:txBody>
      </p:sp>
      <p:sp>
        <p:nvSpPr>
          <p:cNvPr id="12" name="TextBox 11"/>
          <p:cNvSpPr txBox="1"/>
          <p:nvPr/>
        </p:nvSpPr>
        <p:spPr>
          <a:xfrm>
            <a:off x="152400" y="3417332"/>
            <a:ext cx="9220200" cy="338554"/>
          </a:xfrm>
          <a:prstGeom prst="rect">
            <a:avLst/>
          </a:prstGeom>
          <a:noFill/>
        </p:spPr>
        <p:txBody>
          <a:bodyPr wrap="square" rtlCol="0">
            <a:spAutoFit/>
          </a:bodyPr>
          <a:lstStyle/>
          <a:p>
            <a:r>
              <a:rPr lang="en-US" sz="1600" b="1" dirty="0">
                <a:latin typeface="Helvetica 55" pitchFamily="34" charset="0"/>
              </a:rPr>
              <a:t>How Payments Portal will fix this:</a:t>
            </a:r>
          </a:p>
        </p:txBody>
      </p:sp>
    </p:spTree>
    <p:extLst>
      <p:ext uri="{BB962C8B-B14F-4D97-AF65-F5344CB8AC3E}">
        <p14:creationId xmlns:p14="http://schemas.microsoft.com/office/powerpoint/2010/main" val="17483404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1" y="0"/>
            <a:ext cx="7391396" cy="5890638"/>
          </a:xfrm>
          <a:ln>
            <a:noFill/>
          </a:ln>
        </p:spPr>
      </p:pic>
      <p:sp>
        <p:nvSpPr>
          <p:cNvPr id="5" name="Slide Number Placeholder 4"/>
          <p:cNvSpPr>
            <a:spLocks noGrp="1"/>
          </p:cNvSpPr>
          <p:nvPr>
            <p:ph type="sldNum" sz="quarter" idx="12"/>
          </p:nvPr>
        </p:nvSpPr>
        <p:spPr/>
        <p:txBody>
          <a:bodyPr/>
          <a:lstStyle/>
          <a:p>
            <a:fld id="{7D64E589-B81B-4CC6-85F7-E62190611B86}" type="slidenum">
              <a:rPr lang="en-US" smtClean="0"/>
              <a:t>50</a:t>
            </a:fld>
            <a:endParaRPr lang="en-US" dirty="0"/>
          </a:p>
        </p:txBody>
      </p:sp>
      <p:sp>
        <p:nvSpPr>
          <p:cNvPr id="7" name="Footer Placeholder 6"/>
          <p:cNvSpPr>
            <a:spLocks noGrp="1"/>
          </p:cNvSpPr>
          <p:nvPr>
            <p:ph type="ftr" sz="quarter" idx="11"/>
          </p:nvPr>
        </p:nvSpPr>
        <p:spPr>
          <a:xfrm>
            <a:off x="3124200" y="6356350"/>
            <a:ext cx="3124200" cy="365125"/>
          </a:xfrm>
        </p:spPr>
        <p:txBody>
          <a:bodyPr/>
          <a:lstStyle/>
          <a:p>
            <a:r>
              <a:rPr lang="en-US"/>
              <a:t>Wireframes to demonstrate flow only.  Final design and phrasing TBD.</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0" y="1600200"/>
            <a:ext cx="448888" cy="685800"/>
          </a:xfrm>
          <a:prstGeom prst="rect">
            <a:avLst/>
          </a:prstGeom>
        </p:spPr>
      </p:pic>
      <p:sp>
        <p:nvSpPr>
          <p:cNvPr id="8" name="Rectangle 7"/>
          <p:cNvSpPr/>
          <p:nvPr/>
        </p:nvSpPr>
        <p:spPr>
          <a:xfrm>
            <a:off x="76200" y="4724400"/>
            <a:ext cx="5486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User navigates to the Payment Options page and chooses to delete the chosen card.</a:t>
            </a:r>
          </a:p>
        </p:txBody>
      </p:sp>
    </p:spTree>
    <p:extLst>
      <p:ext uri="{BB962C8B-B14F-4D97-AF65-F5344CB8AC3E}">
        <p14:creationId xmlns:p14="http://schemas.microsoft.com/office/powerpoint/2010/main" val="7383310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1" y="0"/>
            <a:ext cx="7391395" cy="5890637"/>
          </a:xfrm>
        </p:spPr>
      </p:pic>
      <p:sp>
        <p:nvSpPr>
          <p:cNvPr id="5" name="Slide Number Placeholder 4"/>
          <p:cNvSpPr>
            <a:spLocks noGrp="1"/>
          </p:cNvSpPr>
          <p:nvPr>
            <p:ph type="sldNum" sz="quarter" idx="12"/>
          </p:nvPr>
        </p:nvSpPr>
        <p:spPr/>
        <p:txBody>
          <a:bodyPr/>
          <a:lstStyle/>
          <a:p>
            <a:fld id="{7D64E589-B81B-4CC6-85F7-E62190611B86}" type="slidenum">
              <a:rPr lang="en-US" smtClean="0"/>
              <a:t>51</a:t>
            </a:fld>
            <a:endParaRPr lang="en-US"/>
          </a:p>
        </p:txBody>
      </p:sp>
      <p:sp>
        <p:nvSpPr>
          <p:cNvPr id="8" name="Footer Placeholder 3"/>
          <p:cNvSpPr>
            <a:spLocks noGrp="1"/>
          </p:cNvSpPr>
          <p:nvPr>
            <p:ph type="ftr" sz="quarter" idx="11"/>
          </p:nvPr>
        </p:nvSpPr>
        <p:spPr>
          <a:xfrm>
            <a:off x="3124200" y="6356350"/>
            <a:ext cx="3124200" cy="365125"/>
          </a:xfrm>
        </p:spPr>
        <p:txBody>
          <a:bodyPr/>
          <a:lstStyle/>
          <a:p>
            <a:r>
              <a:rPr lang="en-US"/>
              <a:t>Wireframes to demonstrate flow only.  Final design and phrasing TBD.</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1981200"/>
            <a:ext cx="448888" cy="685800"/>
          </a:xfrm>
          <a:prstGeom prst="rect">
            <a:avLst/>
          </a:prstGeom>
        </p:spPr>
      </p:pic>
      <p:sp>
        <p:nvSpPr>
          <p:cNvPr id="9" name="Rectangle 8"/>
          <p:cNvSpPr/>
          <p:nvPr/>
        </p:nvSpPr>
        <p:spPr>
          <a:xfrm>
            <a:off x="76200" y="4724400"/>
            <a:ext cx="5486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user then confirms the card deletion.</a:t>
            </a:r>
          </a:p>
        </p:txBody>
      </p:sp>
    </p:spTree>
    <p:extLst>
      <p:ext uri="{BB962C8B-B14F-4D97-AF65-F5344CB8AC3E}">
        <p14:creationId xmlns:p14="http://schemas.microsoft.com/office/powerpoint/2010/main" val="3020333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1" y="0"/>
            <a:ext cx="7391394" cy="5890636"/>
          </a:xfrm>
        </p:spPr>
      </p:pic>
      <p:sp>
        <p:nvSpPr>
          <p:cNvPr id="5" name="Slide Number Placeholder 4"/>
          <p:cNvSpPr>
            <a:spLocks noGrp="1"/>
          </p:cNvSpPr>
          <p:nvPr>
            <p:ph type="sldNum" sz="quarter" idx="12"/>
          </p:nvPr>
        </p:nvSpPr>
        <p:spPr/>
        <p:txBody>
          <a:bodyPr/>
          <a:lstStyle/>
          <a:p>
            <a:fld id="{7D64E589-B81B-4CC6-85F7-E62190611B86}" type="slidenum">
              <a:rPr lang="en-US" smtClean="0"/>
              <a:t>52</a:t>
            </a:fld>
            <a:endParaRPr lang="en-US"/>
          </a:p>
        </p:txBody>
      </p:sp>
      <p:sp>
        <p:nvSpPr>
          <p:cNvPr id="8" name="Footer Placeholder 3"/>
          <p:cNvSpPr>
            <a:spLocks noGrp="1"/>
          </p:cNvSpPr>
          <p:nvPr>
            <p:ph type="ftr" sz="quarter" idx="11"/>
          </p:nvPr>
        </p:nvSpPr>
        <p:spPr>
          <a:xfrm>
            <a:off x="3124200" y="6356350"/>
            <a:ext cx="3124200" cy="365125"/>
          </a:xfrm>
        </p:spPr>
        <p:txBody>
          <a:bodyPr/>
          <a:lstStyle/>
          <a:p>
            <a:r>
              <a:rPr lang="en-US"/>
              <a:t>Wireframes to demonstrate flow only.  Final design and phrasing TBD.</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3276600"/>
            <a:ext cx="448888" cy="685800"/>
          </a:xfrm>
          <a:prstGeom prst="rect">
            <a:avLst/>
          </a:prstGeom>
        </p:spPr>
      </p:pic>
      <p:sp>
        <p:nvSpPr>
          <p:cNvPr id="9" name="Rectangle 8"/>
          <p:cNvSpPr/>
          <p:nvPr/>
        </p:nvSpPr>
        <p:spPr>
          <a:xfrm>
            <a:off x="76200" y="4724400"/>
            <a:ext cx="5486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 this scenario, the user decides to defer updating the broken associations and clicks “Skip”.</a:t>
            </a:r>
          </a:p>
        </p:txBody>
      </p:sp>
    </p:spTree>
    <p:extLst>
      <p:ext uri="{BB962C8B-B14F-4D97-AF65-F5344CB8AC3E}">
        <p14:creationId xmlns:p14="http://schemas.microsoft.com/office/powerpoint/2010/main" val="846978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1" y="0"/>
            <a:ext cx="7391396" cy="5890638"/>
          </a:xfrm>
        </p:spPr>
      </p:pic>
      <p:sp>
        <p:nvSpPr>
          <p:cNvPr id="5" name="Slide Number Placeholder 4"/>
          <p:cNvSpPr>
            <a:spLocks noGrp="1"/>
          </p:cNvSpPr>
          <p:nvPr>
            <p:ph type="sldNum" sz="quarter" idx="12"/>
          </p:nvPr>
        </p:nvSpPr>
        <p:spPr/>
        <p:txBody>
          <a:bodyPr/>
          <a:lstStyle/>
          <a:p>
            <a:fld id="{7D64E589-B81B-4CC6-85F7-E62190611B86}" type="slidenum">
              <a:rPr lang="en-US" smtClean="0"/>
              <a:t>53</a:t>
            </a:fld>
            <a:endParaRPr lang="en-US"/>
          </a:p>
        </p:txBody>
      </p:sp>
      <p:sp>
        <p:nvSpPr>
          <p:cNvPr id="8" name="Footer Placeholder 3"/>
          <p:cNvSpPr>
            <a:spLocks noGrp="1"/>
          </p:cNvSpPr>
          <p:nvPr>
            <p:ph type="ftr" sz="quarter" idx="11"/>
          </p:nvPr>
        </p:nvSpPr>
        <p:spPr>
          <a:xfrm>
            <a:off x="3124200" y="6356350"/>
            <a:ext cx="3124200" cy="365125"/>
          </a:xfrm>
        </p:spPr>
        <p:txBody>
          <a:bodyPr/>
          <a:lstStyle/>
          <a:p>
            <a:r>
              <a:rPr lang="en-US"/>
              <a:t>Wireframes to demonstrate flow only.  Final design and phrasing TBD.</a:t>
            </a:r>
            <a:endParaRPr lang="en-US" dirty="0"/>
          </a:p>
        </p:txBody>
      </p:sp>
      <p:sp>
        <p:nvSpPr>
          <p:cNvPr id="7" name="Rectangle 6"/>
          <p:cNvSpPr/>
          <p:nvPr/>
        </p:nvSpPr>
        <p:spPr>
          <a:xfrm>
            <a:off x="76200" y="4724400"/>
            <a:ext cx="5486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Success is shown for the deleted credit card.</a:t>
            </a:r>
          </a:p>
        </p:txBody>
      </p:sp>
    </p:spTree>
    <p:extLst>
      <p:ext uri="{BB962C8B-B14F-4D97-AF65-F5344CB8AC3E}">
        <p14:creationId xmlns:p14="http://schemas.microsoft.com/office/powerpoint/2010/main" val="5551273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1" y="0"/>
            <a:ext cx="7391396" cy="5890638"/>
          </a:xfrm>
        </p:spPr>
      </p:pic>
      <p:sp>
        <p:nvSpPr>
          <p:cNvPr id="5" name="Slide Number Placeholder 4"/>
          <p:cNvSpPr>
            <a:spLocks noGrp="1"/>
          </p:cNvSpPr>
          <p:nvPr>
            <p:ph type="sldNum" sz="quarter" idx="12"/>
          </p:nvPr>
        </p:nvSpPr>
        <p:spPr/>
        <p:txBody>
          <a:bodyPr/>
          <a:lstStyle/>
          <a:p>
            <a:fld id="{7D64E589-B81B-4CC6-85F7-E62190611B86}" type="slidenum">
              <a:rPr lang="en-US" smtClean="0"/>
              <a:t>54</a:t>
            </a:fld>
            <a:endParaRPr lang="en-US"/>
          </a:p>
        </p:txBody>
      </p:sp>
      <p:sp>
        <p:nvSpPr>
          <p:cNvPr id="8" name="Footer Placeholder 3"/>
          <p:cNvSpPr>
            <a:spLocks noGrp="1"/>
          </p:cNvSpPr>
          <p:nvPr>
            <p:ph type="ftr" sz="quarter" idx="11"/>
          </p:nvPr>
        </p:nvSpPr>
        <p:spPr>
          <a:xfrm>
            <a:off x="3124200" y="6356350"/>
            <a:ext cx="3124200" cy="365125"/>
          </a:xfrm>
        </p:spPr>
        <p:txBody>
          <a:bodyPr/>
          <a:lstStyle/>
          <a:p>
            <a:r>
              <a:rPr lang="en-US"/>
              <a:t>Wireframes to demonstrate flow only.  Final design and phrasing TBD.</a:t>
            </a:r>
            <a:endParaRPr lang="en-US" dirty="0"/>
          </a:p>
        </p:txBody>
      </p:sp>
      <p:sp>
        <p:nvSpPr>
          <p:cNvPr id="7" name="Rectangle 6"/>
          <p:cNvSpPr/>
          <p:nvPr/>
        </p:nvSpPr>
        <p:spPr>
          <a:xfrm>
            <a:off x="76200" y="4724400"/>
            <a:ext cx="5486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After, a notice is shown to the user in the header to remind them of the broken associations.  Update can then be triggered from the reminder.</a:t>
            </a:r>
          </a:p>
        </p:txBody>
      </p:sp>
      <p:sp>
        <p:nvSpPr>
          <p:cNvPr id="2" name="Right Arrow 1"/>
          <p:cNvSpPr/>
          <p:nvPr/>
        </p:nvSpPr>
        <p:spPr>
          <a:xfrm>
            <a:off x="304800" y="762000"/>
            <a:ext cx="4572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439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0-#ppt_w/2"/>
                                          </p:val>
                                        </p:tav>
                                        <p:tav tm="100000">
                                          <p:val>
                                            <p:strVal val="#ppt_x"/>
                                          </p:val>
                                        </p:tav>
                                      </p:tavLst>
                                    </p:anim>
                                    <p:anim calcmode="lin" valueType="num">
                                      <p:cBhvr additive="base">
                                        <p:cTn id="8" dur="2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124200" y="6356350"/>
            <a:ext cx="3124200" cy="365125"/>
          </a:xfrm>
        </p:spPr>
        <p:txBody>
          <a:bodyPr/>
          <a:lstStyle/>
          <a:p>
            <a:r>
              <a:rPr lang="en-US"/>
              <a:t>Wireframes to demonstrate flow only.  Final design and phrasing TBD.</a:t>
            </a:r>
            <a:endParaRPr lang="en-US" dirty="0"/>
          </a:p>
        </p:txBody>
      </p:sp>
      <p:sp>
        <p:nvSpPr>
          <p:cNvPr id="5" name="Slide Number Placeholder 4"/>
          <p:cNvSpPr>
            <a:spLocks noGrp="1"/>
          </p:cNvSpPr>
          <p:nvPr>
            <p:ph type="sldNum" sz="quarter" idx="12"/>
          </p:nvPr>
        </p:nvSpPr>
        <p:spPr/>
        <p:txBody>
          <a:bodyPr/>
          <a:lstStyle/>
          <a:p>
            <a:fld id="{7D64E589-B81B-4CC6-85F7-E62190611B86}" type="slidenum">
              <a:rPr lang="en-US" smtClean="0"/>
              <a:t>55</a:t>
            </a:fld>
            <a:endParaRPr lang="en-US"/>
          </a:p>
        </p:txBody>
      </p:sp>
      <p:sp>
        <p:nvSpPr>
          <p:cNvPr id="13" name="TextBox 12"/>
          <p:cNvSpPr txBox="1"/>
          <p:nvPr/>
        </p:nvSpPr>
        <p:spPr>
          <a:xfrm>
            <a:off x="152400" y="228600"/>
            <a:ext cx="9220200" cy="646331"/>
          </a:xfrm>
          <a:prstGeom prst="rect">
            <a:avLst/>
          </a:prstGeom>
          <a:noFill/>
        </p:spPr>
        <p:txBody>
          <a:bodyPr wrap="square" rtlCol="0">
            <a:spAutoFit/>
          </a:bodyPr>
          <a:lstStyle/>
          <a:p>
            <a:r>
              <a:rPr lang="en-US" sz="3600" dirty="0">
                <a:latin typeface="Helvetica 55" pitchFamily="34" charset="0"/>
              </a:rPr>
              <a:t>Eligibility Conflicts:</a:t>
            </a:r>
          </a:p>
        </p:txBody>
      </p:sp>
      <p:sp>
        <p:nvSpPr>
          <p:cNvPr id="9" name="TextBox 8"/>
          <p:cNvSpPr txBox="1"/>
          <p:nvPr/>
        </p:nvSpPr>
        <p:spPr>
          <a:xfrm>
            <a:off x="1371600" y="1752600"/>
            <a:ext cx="6477000" cy="1384995"/>
          </a:xfrm>
          <a:prstGeom prst="rect">
            <a:avLst/>
          </a:prstGeom>
          <a:noFill/>
        </p:spPr>
        <p:txBody>
          <a:bodyPr wrap="square" rtlCol="0">
            <a:spAutoFit/>
          </a:bodyPr>
          <a:lstStyle/>
          <a:p>
            <a:r>
              <a:rPr lang="en-US" sz="2800" dirty="0">
                <a:latin typeface="Helvetica 45" pitchFamily="34" charset="0"/>
              </a:rPr>
              <a:t>A customer encounters an eligibility conflict for an order when selecting new payment method.  </a:t>
            </a:r>
            <a:endParaRPr lang="en-US" sz="2800" dirty="0">
              <a:solidFill>
                <a:schemeClr val="tx1">
                  <a:lumMod val="85000"/>
                  <a:lumOff val="15000"/>
                </a:schemeClr>
              </a:solidFill>
              <a:latin typeface="Helvetica 45" pitchFamily="34" charset="0"/>
            </a:endParaRPr>
          </a:p>
        </p:txBody>
      </p:sp>
      <p:sp>
        <p:nvSpPr>
          <p:cNvPr id="2" name="Title 1"/>
          <p:cNvSpPr>
            <a:spLocks noGrp="1"/>
          </p:cNvSpPr>
          <p:nvPr>
            <p:ph type="title"/>
          </p:nvPr>
        </p:nvSpPr>
        <p:spPr>
          <a:xfrm>
            <a:off x="12725400" y="1801563"/>
            <a:ext cx="7772400" cy="1362075"/>
          </a:xfrm>
        </p:spPr>
        <p:txBody>
          <a:bodyPr/>
          <a:lstStyle/>
          <a:p>
            <a:r>
              <a:rPr lang="en-US" dirty="0"/>
              <a:t>Eligibility conflict</a:t>
            </a:r>
          </a:p>
        </p:txBody>
      </p:sp>
    </p:spTree>
    <p:extLst>
      <p:ext uri="{BB962C8B-B14F-4D97-AF65-F5344CB8AC3E}">
        <p14:creationId xmlns:p14="http://schemas.microsoft.com/office/powerpoint/2010/main" val="35783274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1" y="0"/>
            <a:ext cx="7391396" cy="5890638"/>
          </a:xfrm>
          <a:ln>
            <a:noFill/>
          </a:ln>
        </p:spPr>
      </p:pic>
      <p:sp>
        <p:nvSpPr>
          <p:cNvPr id="5" name="Slide Number Placeholder 4"/>
          <p:cNvSpPr>
            <a:spLocks noGrp="1"/>
          </p:cNvSpPr>
          <p:nvPr>
            <p:ph type="sldNum" sz="quarter" idx="12"/>
          </p:nvPr>
        </p:nvSpPr>
        <p:spPr/>
        <p:txBody>
          <a:bodyPr/>
          <a:lstStyle/>
          <a:p>
            <a:fld id="{7D64E589-B81B-4CC6-85F7-E62190611B86}" type="slidenum">
              <a:rPr lang="en-US" smtClean="0"/>
              <a:t>56</a:t>
            </a:fld>
            <a:endParaRPr lang="en-US" dirty="0"/>
          </a:p>
        </p:txBody>
      </p:sp>
      <p:sp>
        <p:nvSpPr>
          <p:cNvPr id="7" name="Footer Placeholder 6"/>
          <p:cNvSpPr>
            <a:spLocks noGrp="1"/>
          </p:cNvSpPr>
          <p:nvPr>
            <p:ph type="ftr" sz="quarter" idx="11"/>
          </p:nvPr>
        </p:nvSpPr>
        <p:spPr>
          <a:xfrm>
            <a:off x="3124200" y="6356350"/>
            <a:ext cx="3124200" cy="365125"/>
          </a:xfrm>
        </p:spPr>
        <p:txBody>
          <a:bodyPr/>
          <a:lstStyle/>
          <a:p>
            <a:r>
              <a:rPr lang="en-US"/>
              <a:t>Wireframes to demonstrate flow only.  Final design and phrasing TBD.</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7312" y="1600200"/>
            <a:ext cx="448888" cy="685800"/>
          </a:xfrm>
          <a:prstGeom prst="rect">
            <a:avLst/>
          </a:prstGeom>
        </p:spPr>
      </p:pic>
      <p:sp>
        <p:nvSpPr>
          <p:cNvPr id="8" name="Rectangle 7"/>
          <p:cNvSpPr/>
          <p:nvPr/>
        </p:nvSpPr>
        <p:spPr>
          <a:xfrm>
            <a:off x="76200" y="4724400"/>
            <a:ext cx="5486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User navigates to the Payment Options page and chooses to delete the chosen card.</a:t>
            </a:r>
          </a:p>
        </p:txBody>
      </p:sp>
    </p:spTree>
    <p:extLst>
      <p:ext uri="{BB962C8B-B14F-4D97-AF65-F5344CB8AC3E}">
        <p14:creationId xmlns:p14="http://schemas.microsoft.com/office/powerpoint/2010/main" val="37968556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1" y="0"/>
            <a:ext cx="7391395" cy="5890637"/>
          </a:xfrm>
        </p:spPr>
      </p:pic>
      <p:sp>
        <p:nvSpPr>
          <p:cNvPr id="5" name="Slide Number Placeholder 4"/>
          <p:cNvSpPr>
            <a:spLocks noGrp="1"/>
          </p:cNvSpPr>
          <p:nvPr>
            <p:ph type="sldNum" sz="quarter" idx="12"/>
          </p:nvPr>
        </p:nvSpPr>
        <p:spPr/>
        <p:txBody>
          <a:bodyPr/>
          <a:lstStyle/>
          <a:p>
            <a:fld id="{7D64E589-B81B-4CC6-85F7-E62190611B86}" type="slidenum">
              <a:rPr lang="en-US" smtClean="0"/>
              <a:t>57</a:t>
            </a:fld>
            <a:endParaRPr lang="en-US"/>
          </a:p>
        </p:txBody>
      </p:sp>
      <p:sp>
        <p:nvSpPr>
          <p:cNvPr id="8" name="Footer Placeholder 3"/>
          <p:cNvSpPr>
            <a:spLocks noGrp="1"/>
          </p:cNvSpPr>
          <p:nvPr>
            <p:ph type="ftr" sz="quarter" idx="11"/>
          </p:nvPr>
        </p:nvSpPr>
        <p:spPr>
          <a:xfrm>
            <a:off x="3124200" y="6356350"/>
            <a:ext cx="3124200" cy="365125"/>
          </a:xfrm>
        </p:spPr>
        <p:txBody>
          <a:bodyPr/>
          <a:lstStyle/>
          <a:p>
            <a:r>
              <a:rPr lang="en-US"/>
              <a:t>Wireframes to demonstrate flow only.  Final design and phrasing TBD.</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1981200"/>
            <a:ext cx="448888" cy="685800"/>
          </a:xfrm>
          <a:prstGeom prst="rect">
            <a:avLst/>
          </a:prstGeom>
        </p:spPr>
      </p:pic>
      <p:sp>
        <p:nvSpPr>
          <p:cNvPr id="9" name="Rectangle 8"/>
          <p:cNvSpPr/>
          <p:nvPr/>
        </p:nvSpPr>
        <p:spPr>
          <a:xfrm>
            <a:off x="76200" y="4724400"/>
            <a:ext cx="5486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user then confirms the card deletion.</a:t>
            </a:r>
          </a:p>
        </p:txBody>
      </p:sp>
    </p:spTree>
    <p:extLst>
      <p:ext uri="{BB962C8B-B14F-4D97-AF65-F5344CB8AC3E}">
        <p14:creationId xmlns:p14="http://schemas.microsoft.com/office/powerpoint/2010/main" val="29336788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1" y="0"/>
            <a:ext cx="7391394" cy="5890636"/>
          </a:xfrm>
        </p:spPr>
      </p:pic>
      <p:sp>
        <p:nvSpPr>
          <p:cNvPr id="5" name="Slide Number Placeholder 4"/>
          <p:cNvSpPr>
            <a:spLocks noGrp="1"/>
          </p:cNvSpPr>
          <p:nvPr>
            <p:ph type="sldNum" sz="quarter" idx="12"/>
          </p:nvPr>
        </p:nvSpPr>
        <p:spPr/>
        <p:txBody>
          <a:bodyPr/>
          <a:lstStyle/>
          <a:p>
            <a:fld id="{7D64E589-B81B-4CC6-85F7-E62190611B86}" type="slidenum">
              <a:rPr lang="en-US" smtClean="0"/>
              <a:t>58</a:t>
            </a:fld>
            <a:endParaRPr lang="en-US"/>
          </a:p>
        </p:txBody>
      </p:sp>
      <p:sp>
        <p:nvSpPr>
          <p:cNvPr id="8" name="Footer Placeholder 3"/>
          <p:cNvSpPr>
            <a:spLocks noGrp="1"/>
          </p:cNvSpPr>
          <p:nvPr>
            <p:ph type="ftr" sz="quarter" idx="11"/>
          </p:nvPr>
        </p:nvSpPr>
        <p:spPr>
          <a:xfrm>
            <a:off x="3124200" y="6356350"/>
            <a:ext cx="3124200" cy="365125"/>
          </a:xfrm>
        </p:spPr>
        <p:txBody>
          <a:bodyPr/>
          <a:lstStyle/>
          <a:p>
            <a:r>
              <a:rPr lang="en-US"/>
              <a:t>Wireframes to demonstrate flow only.  Final design and phrasing TBD.</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3912" y="3276600"/>
            <a:ext cx="448888" cy="685800"/>
          </a:xfrm>
          <a:prstGeom prst="rect">
            <a:avLst/>
          </a:prstGeom>
        </p:spPr>
      </p:pic>
      <p:sp>
        <p:nvSpPr>
          <p:cNvPr id="9" name="Rectangle 8"/>
          <p:cNvSpPr/>
          <p:nvPr/>
        </p:nvSpPr>
        <p:spPr>
          <a:xfrm>
            <a:off x="76200" y="4724400"/>
            <a:ext cx="5486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Associations are shown.  User opts to choose new payment method.</a:t>
            </a:r>
          </a:p>
        </p:txBody>
      </p:sp>
    </p:spTree>
    <p:extLst>
      <p:ext uri="{BB962C8B-B14F-4D97-AF65-F5344CB8AC3E}">
        <p14:creationId xmlns:p14="http://schemas.microsoft.com/office/powerpoint/2010/main" val="36604889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1" y="0"/>
            <a:ext cx="7391396" cy="5890638"/>
          </a:xfrm>
        </p:spPr>
      </p:pic>
      <p:sp>
        <p:nvSpPr>
          <p:cNvPr id="5" name="Slide Number Placeholder 4"/>
          <p:cNvSpPr>
            <a:spLocks noGrp="1"/>
          </p:cNvSpPr>
          <p:nvPr>
            <p:ph type="sldNum" sz="quarter" idx="12"/>
          </p:nvPr>
        </p:nvSpPr>
        <p:spPr/>
        <p:txBody>
          <a:bodyPr/>
          <a:lstStyle/>
          <a:p>
            <a:fld id="{7D64E589-B81B-4CC6-85F7-E62190611B86}" type="slidenum">
              <a:rPr lang="en-US" smtClean="0"/>
              <a:t>59</a:t>
            </a:fld>
            <a:endParaRPr lang="en-US"/>
          </a:p>
        </p:txBody>
      </p:sp>
      <p:sp>
        <p:nvSpPr>
          <p:cNvPr id="8" name="Footer Placeholder 3"/>
          <p:cNvSpPr>
            <a:spLocks noGrp="1"/>
          </p:cNvSpPr>
          <p:nvPr>
            <p:ph type="ftr" sz="quarter" idx="11"/>
          </p:nvPr>
        </p:nvSpPr>
        <p:spPr>
          <a:xfrm>
            <a:off x="3124200" y="6356350"/>
            <a:ext cx="3124200" cy="365125"/>
          </a:xfrm>
        </p:spPr>
        <p:txBody>
          <a:bodyPr/>
          <a:lstStyle/>
          <a:p>
            <a:r>
              <a:rPr lang="en-US"/>
              <a:t>Wireframes to demonstrate flow only.  Final design and phrasing TBD.</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0112" y="3429000"/>
            <a:ext cx="448888" cy="685800"/>
          </a:xfrm>
          <a:prstGeom prst="rect">
            <a:avLst/>
          </a:prstGeom>
        </p:spPr>
      </p:pic>
      <p:sp>
        <p:nvSpPr>
          <p:cNvPr id="9" name="Rectangle 8"/>
          <p:cNvSpPr/>
          <p:nvPr/>
        </p:nvSpPr>
        <p:spPr>
          <a:xfrm>
            <a:off x="76200" y="4724400"/>
            <a:ext cx="5486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User selects new credit card.</a:t>
            </a:r>
          </a:p>
        </p:txBody>
      </p:sp>
    </p:spTree>
    <p:extLst>
      <p:ext uri="{BB962C8B-B14F-4D97-AF65-F5344CB8AC3E}">
        <p14:creationId xmlns:p14="http://schemas.microsoft.com/office/powerpoint/2010/main" val="850005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1" y="0"/>
            <a:ext cx="7391396" cy="5890638"/>
          </a:xfrm>
          <a:ln>
            <a:noFill/>
          </a:ln>
        </p:spPr>
      </p:pic>
      <p:sp>
        <p:nvSpPr>
          <p:cNvPr id="5" name="Slide Number Placeholder 4"/>
          <p:cNvSpPr>
            <a:spLocks noGrp="1"/>
          </p:cNvSpPr>
          <p:nvPr>
            <p:ph type="sldNum" sz="quarter" idx="12"/>
          </p:nvPr>
        </p:nvSpPr>
        <p:spPr/>
        <p:txBody>
          <a:bodyPr/>
          <a:lstStyle/>
          <a:p>
            <a:fld id="{7D64E589-B81B-4CC6-85F7-E62190611B86}" type="slidenum">
              <a:rPr lang="en-US" smtClean="0"/>
              <a:t>6</a:t>
            </a:fld>
            <a:endParaRPr lang="en-US" dirty="0"/>
          </a:p>
        </p:txBody>
      </p:sp>
      <p:sp>
        <p:nvSpPr>
          <p:cNvPr id="7" name="Footer Placeholder 6"/>
          <p:cNvSpPr>
            <a:spLocks noGrp="1"/>
          </p:cNvSpPr>
          <p:nvPr>
            <p:ph type="ftr" sz="quarter" idx="11"/>
          </p:nvPr>
        </p:nvSpPr>
        <p:spPr>
          <a:xfrm>
            <a:off x="3124200" y="6356350"/>
            <a:ext cx="3124200" cy="365125"/>
          </a:xfrm>
        </p:spPr>
        <p:txBody>
          <a:bodyPr/>
          <a:lstStyle/>
          <a:p>
            <a:r>
              <a:rPr lang="en-US"/>
              <a:t>Wireframes to demonstrate flow only.  Final design and phrasing TBD.</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0" y="1600200"/>
            <a:ext cx="448888" cy="685800"/>
          </a:xfrm>
          <a:prstGeom prst="rect">
            <a:avLst/>
          </a:prstGeom>
        </p:spPr>
      </p:pic>
      <p:sp>
        <p:nvSpPr>
          <p:cNvPr id="8" name="Rectangle 7"/>
          <p:cNvSpPr/>
          <p:nvPr/>
        </p:nvSpPr>
        <p:spPr>
          <a:xfrm>
            <a:off x="76200" y="4724400"/>
            <a:ext cx="5486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User navigates to the Payment Options page and chooses to delete the chosen card.</a:t>
            </a:r>
          </a:p>
        </p:txBody>
      </p:sp>
    </p:spTree>
    <p:extLst>
      <p:ext uri="{BB962C8B-B14F-4D97-AF65-F5344CB8AC3E}">
        <p14:creationId xmlns:p14="http://schemas.microsoft.com/office/powerpoint/2010/main" val="3044500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1" y="0"/>
            <a:ext cx="7391395" cy="5890637"/>
          </a:xfrm>
        </p:spPr>
      </p:pic>
      <p:sp>
        <p:nvSpPr>
          <p:cNvPr id="5" name="Slide Number Placeholder 4"/>
          <p:cNvSpPr>
            <a:spLocks noGrp="1"/>
          </p:cNvSpPr>
          <p:nvPr>
            <p:ph type="sldNum" sz="quarter" idx="12"/>
          </p:nvPr>
        </p:nvSpPr>
        <p:spPr/>
        <p:txBody>
          <a:bodyPr/>
          <a:lstStyle/>
          <a:p>
            <a:fld id="{7D64E589-B81B-4CC6-85F7-E62190611B86}" type="slidenum">
              <a:rPr lang="en-US" smtClean="0"/>
              <a:t>60</a:t>
            </a:fld>
            <a:endParaRPr lang="en-US"/>
          </a:p>
        </p:txBody>
      </p:sp>
      <p:sp>
        <p:nvSpPr>
          <p:cNvPr id="8" name="Footer Placeholder 3"/>
          <p:cNvSpPr>
            <a:spLocks noGrp="1"/>
          </p:cNvSpPr>
          <p:nvPr>
            <p:ph type="ftr" sz="quarter" idx="11"/>
          </p:nvPr>
        </p:nvSpPr>
        <p:spPr>
          <a:xfrm>
            <a:off x="3124200" y="6356350"/>
            <a:ext cx="3124200" cy="365125"/>
          </a:xfrm>
        </p:spPr>
        <p:txBody>
          <a:bodyPr/>
          <a:lstStyle/>
          <a:p>
            <a:r>
              <a:rPr lang="en-US"/>
              <a:t>Wireframes to demonstrate flow only.  Final design and phrasing TBD.</a:t>
            </a:r>
            <a:endParaRPr lang="en-US" dirty="0"/>
          </a:p>
        </p:txBody>
      </p:sp>
      <p:sp>
        <p:nvSpPr>
          <p:cNvPr id="9" name="Rectangle 8"/>
          <p:cNvSpPr/>
          <p:nvPr/>
        </p:nvSpPr>
        <p:spPr>
          <a:xfrm>
            <a:off x="76200" y="4724400"/>
            <a:ext cx="54864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Successful updates are shown.  If any items experience an eligibility conflict, the remaining items are relisted with an inline error message and help link.  The experience then iterates allowing a new selection.</a:t>
            </a:r>
          </a:p>
        </p:txBody>
      </p:sp>
    </p:spTree>
    <p:extLst>
      <p:ext uri="{BB962C8B-B14F-4D97-AF65-F5344CB8AC3E}">
        <p14:creationId xmlns:p14="http://schemas.microsoft.com/office/powerpoint/2010/main" val="192869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124200" y="6356350"/>
            <a:ext cx="3124200" cy="365125"/>
          </a:xfrm>
        </p:spPr>
        <p:txBody>
          <a:bodyPr/>
          <a:lstStyle/>
          <a:p>
            <a:r>
              <a:rPr lang="en-US"/>
              <a:t>Wireframes to demonstrate flow only.  Final design and phrasing TBD.</a:t>
            </a:r>
            <a:endParaRPr lang="en-US" dirty="0"/>
          </a:p>
        </p:txBody>
      </p:sp>
      <p:sp>
        <p:nvSpPr>
          <p:cNvPr id="5" name="Slide Number Placeholder 4"/>
          <p:cNvSpPr>
            <a:spLocks noGrp="1"/>
          </p:cNvSpPr>
          <p:nvPr>
            <p:ph type="sldNum" sz="quarter" idx="12"/>
          </p:nvPr>
        </p:nvSpPr>
        <p:spPr/>
        <p:txBody>
          <a:bodyPr/>
          <a:lstStyle/>
          <a:p>
            <a:fld id="{7D64E589-B81B-4CC6-85F7-E62190611B86}" type="slidenum">
              <a:rPr lang="en-US" smtClean="0"/>
              <a:t>61</a:t>
            </a:fld>
            <a:endParaRPr lang="en-US"/>
          </a:p>
        </p:txBody>
      </p:sp>
      <p:sp>
        <p:nvSpPr>
          <p:cNvPr id="13" name="TextBox 12"/>
          <p:cNvSpPr txBox="1"/>
          <p:nvPr/>
        </p:nvSpPr>
        <p:spPr>
          <a:xfrm>
            <a:off x="152400" y="228600"/>
            <a:ext cx="9220200" cy="646331"/>
          </a:xfrm>
          <a:prstGeom prst="rect">
            <a:avLst/>
          </a:prstGeom>
          <a:noFill/>
        </p:spPr>
        <p:txBody>
          <a:bodyPr wrap="square" rtlCol="0">
            <a:spAutoFit/>
          </a:bodyPr>
          <a:lstStyle/>
          <a:p>
            <a:r>
              <a:rPr lang="en-US" sz="3600" dirty="0">
                <a:latin typeface="Helvetica 55" pitchFamily="34" charset="0"/>
              </a:rPr>
              <a:t>Eligibility Conflicts At Point Of Purchase:</a:t>
            </a:r>
          </a:p>
        </p:txBody>
      </p:sp>
      <p:sp>
        <p:nvSpPr>
          <p:cNvPr id="9" name="TextBox 8"/>
          <p:cNvSpPr txBox="1"/>
          <p:nvPr/>
        </p:nvSpPr>
        <p:spPr>
          <a:xfrm>
            <a:off x="1371600" y="1752600"/>
            <a:ext cx="6477000" cy="2246769"/>
          </a:xfrm>
          <a:prstGeom prst="rect">
            <a:avLst/>
          </a:prstGeom>
          <a:noFill/>
        </p:spPr>
        <p:txBody>
          <a:bodyPr wrap="square" rtlCol="0">
            <a:spAutoFit/>
          </a:bodyPr>
          <a:lstStyle/>
          <a:p>
            <a:r>
              <a:rPr lang="en-US" sz="2800" dirty="0">
                <a:latin typeface="Helvetica 45" pitchFamily="34" charset="0"/>
              </a:rPr>
              <a:t>A purchase preference is not usable for a given purchase.  When a user views their preferences in the dropdown, the ineligible preference is </a:t>
            </a:r>
            <a:r>
              <a:rPr lang="en-US" sz="2800" dirty="0" err="1">
                <a:latin typeface="Helvetica 45" pitchFamily="34" charset="0"/>
              </a:rPr>
              <a:t>unselectable</a:t>
            </a:r>
            <a:r>
              <a:rPr lang="en-US" sz="2800" dirty="0">
                <a:latin typeface="Helvetica 45" pitchFamily="34" charset="0"/>
              </a:rPr>
              <a:t> with an explanatory link.    </a:t>
            </a:r>
            <a:endParaRPr lang="en-US" sz="2800" dirty="0">
              <a:solidFill>
                <a:schemeClr val="tx1">
                  <a:lumMod val="85000"/>
                  <a:lumOff val="15000"/>
                </a:schemeClr>
              </a:solidFill>
              <a:latin typeface="Helvetica 45" pitchFamily="34" charset="0"/>
            </a:endParaRPr>
          </a:p>
        </p:txBody>
      </p:sp>
      <p:sp>
        <p:nvSpPr>
          <p:cNvPr id="2" name="Title 1"/>
          <p:cNvSpPr>
            <a:spLocks noGrp="1"/>
          </p:cNvSpPr>
          <p:nvPr>
            <p:ph type="title"/>
          </p:nvPr>
        </p:nvSpPr>
        <p:spPr>
          <a:xfrm>
            <a:off x="12725400" y="2057400"/>
            <a:ext cx="7772400" cy="1362075"/>
          </a:xfrm>
        </p:spPr>
        <p:txBody>
          <a:bodyPr/>
          <a:lstStyle/>
          <a:p>
            <a:r>
              <a:rPr lang="en-US" dirty="0"/>
              <a:t>Eligibility</a:t>
            </a:r>
            <a:r>
              <a:rPr lang="en-US" baseline="0" dirty="0"/>
              <a:t> conflict at the point of purchase</a:t>
            </a:r>
            <a:endParaRPr lang="en-US" dirty="0"/>
          </a:p>
        </p:txBody>
      </p:sp>
    </p:spTree>
    <p:extLst>
      <p:ext uri="{BB962C8B-B14F-4D97-AF65-F5344CB8AC3E}">
        <p14:creationId xmlns:p14="http://schemas.microsoft.com/office/powerpoint/2010/main" val="25547466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1" y="0"/>
            <a:ext cx="7391395" cy="5890638"/>
          </a:xfrm>
          <a:ln>
            <a:noFill/>
          </a:ln>
        </p:spPr>
      </p:pic>
      <p:sp>
        <p:nvSpPr>
          <p:cNvPr id="5" name="Slide Number Placeholder 4"/>
          <p:cNvSpPr>
            <a:spLocks noGrp="1"/>
          </p:cNvSpPr>
          <p:nvPr>
            <p:ph type="sldNum" sz="quarter" idx="12"/>
          </p:nvPr>
        </p:nvSpPr>
        <p:spPr/>
        <p:txBody>
          <a:bodyPr/>
          <a:lstStyle/>
          <a:p>
            <a:fld id="{7D64E589-B81B-4CC6-85F7-E62190611B86}" type="slidenum">
              <a:rPr lang="en-US" smtClean="0"/>
              <a:t>62</a:t>
            </a:fld>
            <a:endParaRPr lang="en-US" dirty="0"/>
          </a:p>
        </p:txBody>
      </p:sp>
      <p:sp>
        <p:nvSpPr>
          <p:cNvPr id="7" name="Footer Placeholder 6"/>
          <p:cNvSpPr>
            <a:spLocks noGrp="1"/>
          </p:cNvSpPr>
          <p:nvPr>
            <p:ph type="ftr" sz="quarter" idx="11"/>
          </p:nvPr>
        </p:nvSpPr>
        <p:spPr>
          <a:xfrm>
            <a:off x="3124200" y="6356350"/>
            <a:ext cx="3124200" cy="365125"/>
          </a:xfrm>
        </p:spPr>
        <p:txBody>
          <a:bodyPr/>
          <a:lstStyle/>
          <a:p>
            <a:r>
              <a:rPr lang="en-US"/>
              <a:t>Wireframes to demonstrate flow only.  Final design and phrasing TBD.</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0712" y="1981200"/>
            <a:ext cx="448888" cy="685800"/>
          </a:xfrm>
          <a:prstGeom prst="rect">
            <a:avLst/>
          </a:prstGeom>
        </p:spPr>
      </p:pic>
      <p:sp>
        <p:nvSpPr>
          <p:cNvPr id="8" name="Rectangle 7"/>
          <p:cNvSpPr/>
          <p:nvPr/>
        </p:nvSpPr>
        <p:spPr>
          <a:xfrm>
            <a:off x="76200" y="4724400"/>
            <a:ext cx="5486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Ineligible preferences still appear in the list but are greyed out.  A help link provides additional explanation.</a:t>
            </a:r>
          </a:p>
        </p:txBody>
      </p:sp>
    </p:spTree>
    <p:extLst>
      <p:ext uri="{BB962C8B-B14F-4D97-AF65-F5344CB8AC3E}">
        <p14:creationId xmlns:p14="http://schemas.microsoft.com/office/powerpoint/2010/main" val="10581040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220200" cy="2912966"/>
          </a:xfrm>
          <a:prstGeom prst="rect">
            <a:avLst/>
          </a:prstGeom>
          <a:gradFill>
            <a:gsLst>
              <a:gs pos="0">
                <a:schemeClr val="bg1"/>
              </a:gs>
              <a:gs pos="78000">
                <a:schemeClr val="bg1">
                  <a:lumMod val="0"/>
                  <a:lumOff val="100000"/>
                  <a:alpha val="92000"/>
                </a:schemeClr>
              </a:gs>
              <a:gs pos="100000">
                <a:srgbClr val="EDEEEF"/>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99" y="1261747"/>
            <a:ext cx="2004656" cy="1633853"/>
          </a:xfrm>
          <a:prstGeom prst="rect">
            <a:avLst/>
          </a:prstGeom>
          <a:effectLst>
            <a:glow rad="127000">
              <a:schemeClr val="accent1">
                <a:alpha val="0"/>
              </a:schemeClr>
            </a:glow>
            <a:reflection stA="12000" endPos="65000" dist="50800" dir="5400000" sy="-100000" algn="bl" rotWithShape="0"/>
          </a:effectLst>
        </p:spPr>
      </p:pic>
      <p:sp>
        <p:nvSpPr>
          <p:cNvPr id="11" name="Rectangle 10"/>
          <p:cNvSpPr/>
          <p:nvPr/>
        </p:nvSpPr>
        <p:spPr>
          <a:xfrm>
            <a:off x="0" y="2912966"/>
            <a:ext cx="9220200" cy="3945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8200" y="2571750"/>
            <a:ext cx="3152775" cy="2686050"/>
          </a:xfrm>
          <a:prstGeom prst="rect">
            <a:avLst/>
          </a:prstGeom>
          <a:noFill/>
          <a:ln w="22225">
            <a:solidFill>
              <a:srgbClr val="C00000">
                <a:alpha val="50000"/>
              </a:srgbClr>
            </a:solidFill>
            <a:miter lim="800000"/>
            <a:headEnd/>
            <a:tailEnd/>
          </a:ln>
          <a:extLst>
            <a:ext uri="{909E8E84-426E-40DD-AFC4-6F175D3DCCD1}">
              <a14:hiddenFill xmlns:a14="http://schemas.microsoft.com/office/drawing/2010/main">
                <a:solidFill>
                  <a:schemeClr val="accent1"/>
                </a:solidFill>
              </a14:hiddenFill>
            </a:ext>
          </a:extLst>
        </p:spPr>
      </p:pic>
      <p:sp>
        <p:nvSpPr>
          <p:cNvPr id="5" name="Slide Number Placeholder 4"/>
          <p:cNvSpPr>
            <a:spLocks noGrp="1"/>
          </p:cNvSpPr>
          <p:nvPr>
            <p:ph type="sldNum" sz="quarter" idx="12"/>
          </p:nvPr>
        </p:nvSpPr>
        <p:spPr/>
        <p:txBody>
          <a:bodyPr/>
          <a:lstStyle/>
          <a:p>
            <a:fld id="{7D64E589-B81B-4CC6-85F7-E62190611B86}" type="slidenum">
              <a:rPr lang="en-US" smtClean="0"/>
              <a:t>63</a:t>
            </a:fld>
            <a:endParaRPr lang="en-US"/>
          </a:p>
        </p:txBody>
      </p:sp>
      <p:sp>
        <p:nvSpPr>
          <p:cNvPr id="7" name="TextBox 6"/>
          <p:cNvSpPr txBox="1"/>
          <p:nvPr/>
        </p:nvSpPr>
        <p:spPr>
          <a:xfrm>
            <a:off x="4495800" y="3302675"/>
            <a:ext cx="4114800" cy="1754326"/>
          </a:xfrm>
          <a:prstGeom prst="rect">
            <a:avLst/>
          </a:prstGeom>
          <a:noFill/>
        </p:spPr>
        <p:txBody>
          <a:bodyPr wrap="square" rtlCol="0">
            <a:spAutoFit/>
          </a:bodyPr>
          <a:lstStyle/>
          <a:p>
            <a:r>
              <a:rPr lang="en-US" i="1" dirty="0">
                <a:solidFill>
                  <a:srgbClr val="C00000"/>
                </a:solidFill>
              </a:rPr>
              <a:t> </a:t>
            </a:r>
            <a:r>
              <a:rPr lang="en-US" dirty="0">
                <a:solidFill>
                  <a:srgbClr val="C00000"/>
                </a:solidFill>
              </a:rPr>
              <a:t>“I got an email saying one of my orders had failed because of a bad credit card.  After I fixed the problem, I got an email saying another order had failed for the same reason.  Why didn’t my change fix my other orders?</a:t>
            </a:r>
          </a:p>
        </p:txBody>
      </p:sp>
      <p:sp>
        <p:nvSpPr>
          <p:cNvPr id="8" name="TextBox 7"/>
          <p:cNvSpPr txBox="1"/>
          <p:nvPr/>
        </p:nvSpPr>
        <p:spPr>
          <a:xfrm>
            <a:off x="0" y="584537"/>
            <a:ext cx="9220200" cy="1015663"/>
          </a:xfrm>
          <a:prstGeom prst="rect">
            <a:avLst/>
          </a:prstGeom>
          <a:noFill/>
        </p:spPr>
        <p:txBody>
          <a:bodyPr wrap="square" rtlCol="0">
            <a:spAutoFit/>
          </a:bodyPr>
          <a:lstStyle/>
          <a:p>
            <a:pPr algn="ctr"/>
            <a:r>
              <a:rPr lang="en-US" sz="6000" dirty="0">
                <a:latin typeface="Helvetica 55" pitchFamily="34" charset="0"/>
              </a:rPr>
              <a:t>I got a failure email.</a:t>
            </a: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7367943" y="-33654"/>
            <a:ext cx="2004657" cy="1633853"/>
          </a:xfrm>
          <a:prstGeom prst="rect">
            <a:avLst/>
          </a:prstGeom>
          <a:effectLst>
            <a:glow rad="127000">
              <a:schemeClr val="accent1">
                <a:alpha val="0"/>
              </a:schemeClr>
            </a:glow>
            <a:reflection stA="12000" endPos="65000" dist="50800" dir="5400000" sy="-100000" algn="bl" rotWithShape="0"/>
          </a:effectLst>
        </p:spPr>
      </p:pic>
      <p:sp>
        <p:nvSpPr>
          <p:cNvPr id="2" name="Title 1"/>
          <p:cNvSpPr>
            <a:spLocks noGrp="1"/>
          </p:cNvSpPr>
          <p:nvPr>
            <p:ph type="title"/>
          </p:nvPr>
        </p:nvSpPr>
        <p:spPr>
          <a:xfrm>
            <a:off x="12649200" y="2231928"/>
            <a:ext cx="7772400" cy="1362075"/>
          </a:xfrm>
        </p:spPr>
        <p:txBody>
          <a:bodyPr/>
          <a:lstStyle/>
          <a:p>
            <a:r>
              <a:rPr lang="en-US" dirty="0"/>
              <a:t>I got a failure email</a:t>
            </a:r>
          </a:p>
        </p:txBody>
      </p:sp>
    </p:spTree>
    <p:extLst>
      <p:ext uri="{BB962C8B-B14F-4D97-AF65-F5344CB8AC3E}">
        <p14:creationId xmlns:p14="http://schemas.microsoft.com/office/powerpoint/2010/main" val="4626584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D64E589-B81B-4CC6-85F7-E62190611B86}" type="slidenum">
              <a:rPr lang="en-US" smtClean="0"/>
              <a:t>64</a:t>
            </a:fld>
            <a:endParaRPr lang="en-US"/>
          </a:p>
        </p:txBody>
      </p:sp>
      <p:sp>
        <p:nvSpPr>
          <p:cNvPr id="7" name="TextBox 6"/>
          <p:cNvSpPr txBox="1"/>
          <p:nvPr/>
        </p:nvSpPr>
        <p:spPr>
          <a:xfrm>
            <a:off x="2209800" y="1600200"/>
            <a:ext cx="6477000" cy="1077218"/>
          </a:xfrm>
          <a:prstGeom prst="rect">
            <a:avLst/>
          </a:prstGeom>
          <a:noFill/>
        </p:spPr>
        <p:txBody>
          <a:bodyPr wrap="square" rtlCol="0">
            <a:spAutoFit/>
          </a:bodyPr>
          <a:lstStyle/>
          <a:p>
            <a:r>
              <a:rPr lang="en-US" sz="1600" dirty="0">
                <a:latin typeface="Helvetica 45" pitchFamily="34" charset="0"/>
              </a:rPr>
              <a:t>When an order problem is updated, it is only fixed for that particular order.  The customer must go to each other order to replicate the change.  Then the user must update their subscriptions and settings across Amazon individually.</a:t>
            </a:r>
            <a:endParaRPr lang="en-US" sz="1600" dirty="0">
              <a:solidFill>
                <a:schemeClr val="tx1">
                  <a:lumMod val="85000"/>
                  <a:lumOff val="15000"/>
                </a:schemeClr>
              </a:solidFill>
              <a:latin typeface="Helvetica 45" pitchFamily="34" charset="0"/>
            </a:endParaRPr>
          </a:p>
        </p:txBody>
      </p:sp>
      <p:sp>
        <p:nvSpPr>
          <p:cNvPr id="8" name="TextBox 7"/>
          <p:cNvSpPr txBox="1"/>
          <p:nvPr/>
        </p:nvSpPr>
        <p:spPr>
          <a:xfrm>
            <a:off x="152400" y="1244025"/>
            <a:ext cx="9220200" cy="338554"/>
          </a:xfrm>
          <a:prstGeom prst="rect">
            <a:avLst/>
          </a:prstGeom>
          <a:noFill/>
        </p:spPr>
        <p:txBody>
          <a:bodyPr wrap="square" rtlCol="0">
            <a:spAutoFit/>
          </a:bodyPr>
          <a:lstStyle/>
          <a:p>
            <a:r>
              <a:rPr lang="en-US" sz="1600" b="1" dirty="0">
                <a:latin typeface="Helvetica 55" pitchFamily="34" charset="0"/>
              </a:rPr>
              <a:t>Why this is broken today:</a:t>
            </a:r>
          </a:p>
        </p:txBody>
      </p:sp>
      <p:sp>
        <p:nvSpPr>
          <p:cNvPr id="13" name="TextBox 12"/>
          <p:cNvSpPr txBox="1"/>
          <p:nvPr/>
        </p:nvSpPr>
        <p:spPr>
          <a:xfrm>
            <a:off x="152400" y="228600"/>
            <a:ext cx="9220200" cy="646331"/>
          </a:xfrm>
          <a:prstGeom prst="rect">
            <a:avLst/>
          </a:prstGeom>
          <a:noFill/>
        </p:spPr>
        <p:txBody>
          <a:bodyPr wrap="square" rtlCol="0">
            <a:spAutoFit/>
          </a:bodyPr>
          <a:lstStyle/>
          <a:p>
            <a:r>
              <a:rPr lang="en-US" sz="3600" b="1" dirty="0">
                <a:latin typeface="Helvetica 55" pitchFamily="34" charset="0"/>
              </a:rPr>
              <a:t>“I got a failure email.”</a:t>
            </a:r>
          </a:p>
        </p:txBody>
      </p:sp>
      <p:sp>
        <p:nvSpPr>
          <p:cNvPr id="9" name="TextBox 8"/>
          <p:cNvSpPr txBox="1"/>
          <p:nvPr/>
        </p:nvSpPr>
        <p:spPr>
          <a:xfrm>
            <a:off x="2209800" y="4800600"/>
            <a:ext cx="6477000" cy="584775"/>
          </a:xfrm>
          <a:prstGeom prst="rect">
            <a:avLst/>
          </a:prstGeom>
          <a:noFill/>
        </p:spPr>
        <p:txBody>
          <a:bodyPr wrap="square" rtlCol="0">
            <a:spAutoFit/>
          </a:bodyPr>
          <a:lstStyle/>
          <a:p>
            <a:r>
              <a:rPr lang="en-US" sz="1600" dirty="0">
                <a:solidFill>
                  <a:schemeClr val="tx1">
                    <a:lumMod val="85000"/>
                    <a:lumOff val="15000"/>
                  </a:schemeClr>
                </a:solidFill>
                <a:latin typeface="Helvetica 45" pitchFamily="34" charset="0"/>
              </a:rPr>
              <a:t>1)  Fix broken order</a:t>
            </a:r>
            <a:br>
              <a:rPr lang="en-US" sz="1600" dirty="0">
                <a:solidFill>
                  <a:schemeClr val="tx1">
                    <a:lumMod val="85000"/>
                    <a:lumOff val="15000"/>
                  </a:schemeClr>
                </a:solidFill>
                <a:latin typeface="Helvetica 45" pitchFamily="34" charset="0"/>
              </a:rPr>
            </a:br>
            <a:r>
              <a:rPr lang="en-US" sz="1600" dirty="0">
                <a:solidFill>
                  <a:schemeClr val="tx1">
                    <a:lumMod val="85000"/>
                    <a:lumOff val="15000"/>
                  </a:schemeClr>
                </a:solidFill>
                <a:latin typeface="Helvetica 45" pitchFamily="34" charset="0"/>
              </a:rPr>
              <a:t>2)  Apply that fix to other relevant areas </a:t>
            </a:r>
          </a:p>
        </p:txBody>
      </p:sp>
      <p:sp>
        <p:nvSpPr>
          <p:cNvPr id="10" name="TextBox 9"/>
          <p:cNvSpPr txBox="1"/>
          <p:nvPr/>
        </p:nvSpPr>
        <p:spPr>
          <a:xfrm>
            <a:off x="152400" y="4431270"/>
            <a:ext cx="9220200" cy="338554"/>
          </a:xfrm>
          <a:prstGeom prst="rect">
            <a:avLst/>
          </a:prstGeom>
          <a:noFill/>
        </p:spPr>
        <p:txBody>
          <a:bodyPr wrap="square" rtlCol="0">
            <a:spAutoFit/>
          </a:bodyPr>
          <a:lstStyle/>
          <a:p>
            <a:r>
              <a:rPr lang="en-US" sz="1600" b="1" dirty="0">
                <a:latin typeface="Helvetica 55" pitchFamily="34" charset="0"/>
              </a:rPr>
              <a:t>New customer experience:</a:t>
            </a:r>
          </a:p>
        </p:txBody>
      </p:sp>
      <p:sp>
        <p:nvSpPr>
          <p:cNvPr id="11" name="TextBox 10"/>
          <p:cNvSpPr txBox="1"/>
          <p:nvPr/>
        </p:nvSpPr>
        <p:spPr>
          <a:xfrm>
            <a:off x="2209800" y="3352800"/>
            <a:ext cx="6477000" cy="830997"/>
          </a:xfrm>
          <a:prstGeom prst="rect">
            <a:avLst/>
          </a:prstGeom>
          <a:noFill/>
        </p:spPr>
        <p:txBody>
          <a:bodyPr wrap="square" rtlCol="0">
            <a:spAutoFit/>
          </a:bodyPr>
          <a:lstStyle/>
          <a:p>
            <a:r>
              <a:rPr lang="en-US" sz="1600" dirty="0">
                <a:solidFill>
                  <a:schemeClr val="tx1">
                    <a:lumMod val="85000"/>
                    <a:lumOff val="15000"/>
                  </a:schemeClr>
                </a:solidFill>
                <a:latin typeface="Helvetica 45" pitchFamily="34" charset="0"/>
              </a:rPr>
              <a:t>When a customer updates an order, check to see if other orders and preferences are also affected and allow them to update everything at one time.  </a:t>
            </a:r>
          </a:p>
        </p:txBody>
      </p:sp>
      <p:sp>
        <p:nvSpPr>
          <p:cNvPr id="12" name="TextBox 11"/>
          <p:cNvSpPr txBox="1"/>
          <p:nvPr/>
        </p:nvSpPr>
        <p:spPr>
          <a:xfrm>
            <a:off x="152400" y="2984957"/>
            <a:ext cx="9220200" cy="338554"/>
          </a:xfrm>
          <a:prstGeom prst="rect">
            <a:avLst/>
          </a:prstGeom>
          <a:noFill/>
        </p:spPr>
        <p:txBody>
          <a:bodyPr wrap="square" rtlCol="0">
            <a:spAutoFit/>
          </a:bodyPr>
          <a:lstStyle/>
          <a:p>
            <a:r>
              <a:rPr lang="en-US" sz="1600" b="1" dirty="0">
                <a:latin typeface="Helvetica 55" pitchFamily="34" charset="0"/>
              </a:rPr>
              <a:t>How Payments Portal will fix this:</a:t>
            </a:r>
          </a:p>
        </p:txBody>
      </p:sp>
    </p:spTree>
    <p:extLst>
      <p:ext uri="{BB962C8B-B14F-4D97-AF65-F5344CB8AC3E}">
        <p14:creationId xmlns:p14="http://schemas.microsoft.com/office/powerpoint/2010/main" val="8295549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1" y="0"/>
            <a:ext cx="7391396" cy="5890638"/>
          </a:xfrm>
          <a:ln>
            <a:noFill/>
          </a:ln>
        </p:spPr>
      </p:pic>
      <p:sp>
        <p:nvSpPr>
          <p:cNvPr id="5" name="Slide Number Placeholder 4"/>
          <p:cNvSpPr>
            <a:spLocks noGrp="1"/>
          </p:cNvSpPr>
          <p:nvPr>
            <p:ph type="sldNum" sz="quarter" idx="12"/>
          </p:nvPr>
        </p:nvSpPr>
        <p:spPr/>
        <p:txBody>
          <a:bodyPr/>
          <a:lstStyle/>
          <a:p>
            <a:fld id="{7D64E589-B81B-4CC6-85F7-E62190611B86}" type="slidenum">
              <a:rPr lang="en-US" smtClean="0"/>
              <a:t>65</a:t>
            </a:fld>
            <a:endParaRPr lang="en-US" dirty="0"/>
          </a:p>
        </p:txBody>
      </p:sp>
      <p:sp>
        <p:nvSpPr>
          <p:cNvPr id="7" name="Footer Placeholder 6"/>
          <p:cNvSpPr>
            <a:spLocks noGrp="1"/>
          </p:cNvSpPr>
          <p:nvPr>
            <p:ph type="ftr" sz="quarter" idx="11"/>
          </p:nvPr>
        </p:nvSpPr>
        <p:spPr>
          <a:xfrm>
            <a:off x="3124200" y="6356350"/>
            <a:ext cx="3124200" cy="365125"/>
          </a:xfrm>
        </p:spPr>
        <p:txBody>
          <a:bodyPr/>
          <a:lstStyle/>
          <a:p>
            <a:r>
              <a:rPr lang="en-US"/>
              <a:t>Wireframes to demonstrate flow only.  Final design and phrasing TBD.</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1905000"/>
            <a:ext cx="448888" cy="685800"/>
          </a:xfrm>
          <a:prstGeom prst="rect">
            <a:avLst/>
          </a:prstGeom>
        </p:spPr>
      </p:pic>
      <p:sp>
        <p:nvSpPr>
          <p:cNvPr id="8" name="Rectangle 7"/>
          <p:cNvSpPr/>
          <p:nvPr/>
        </p:nvSpPr>
        <p:spPr>
          <a:xfrm>
            <a:off x="76200" y="4724400"/>
            <a:ext cx="5486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User receives an email saying an order has failed.  They then click on the link provided.</a:t>
            </a:r>
          </a:p>
        </p:txBody>
      </p:sp>
    </p:spTree>
    <p:extLst>
      <p:ext uri="{BB962C8B-B14F-4D97-AF65-F5344CB8AC3E}">
        <p14:creationId xmlns:p14="http://schemas.microsoft.com/office/powerpoint/2010/main" val="3458972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1" y="0"/>
            <a:ext cx="7391395" cy="5890638"/>
          </a:xfrm>
          <a:ln>
            <a:noFill/>
          </a:ln>
        </p:spPr>
      </p:pic>
      <p:sp>
        <p:nvSpPr>
          <p:cNvPr id="5" name="Slide Number Placeholder 4"/>
          <p:cNvSpPr>
            <a:spLocks noGrp="1"/>
          </p:cNvSpPr>
          <p:nvPr>
            <p:ph type="sldNum" sz="quarter" idx="12"/>
          </p:nvPr>
        </p:nvSpPr>
        <p:spPr/>
        <p:txBody>
          <a:bodyPr/>
          <a:lstStyle/>
          <a:p>
            <a:fld id="{7D64E589-B81B-4CC6-85F7-E62190611B86}" type="slidenum">
              <a:rPr lang="en-US" smtClean="0"/>
              <a:t>66</a:t>
            </a:fld>
            <a:endParaRPr lang="en-US" dirty="0"/>
          </a:p>
        </p:txBody>
      </p:sp>
      <p:sp>
        <p:nvSpPr>
          <p:cNvPr id="7" name="Footer Placeholder 6"/>
          <p:cNvSpPr>
            <a:spLocks noGrp="1"/>
          </p:cNvSpPr>
          <p:nvPr>
            <p:ph type="ftr" sz="quarter" idx="11"/>
          </p:nvPr>
        </p:nvSpPr>
        <p:spPr>
          <a:xfrm>
            <a:off x="3124200" y="6356350"/>
            <a:ext cx="3124200" cy="365125"/>
          </a:xfrm>
        </p:spPr>
        <p:txBody>
          <a:bodyPr/>
          <a:lstStyle/>
          <a:p>
            <a:r>
              <a:rPr lang="en-US"/>
              <a:t>Wireframes to demonstrate flow only.  Final design and phrasing TBD.</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2057400"/>
            <a:ext cx="448888" cy="685800"/>
          </a:xfrm>
          <a:prstGeom prst="rect">
            <a:avLst/>
          </a:prstGeom>
        </p:spPr>
      </p:pic>
      <p:sp>
        <p:nvSpPr>
          <p:cNvPr id="8" name="Rectangle 7"/>
          <p:cNvSpPr/>
          <p:nvPr/>
        </p:nvSpPr>
        <p:spPr>
          <a:xfrm>
            <a:off x="76200" y="4724400"/>
            <a:ext cx="5486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User is taken to the order’s details page.  An error box allows the customer to update the order’s payment choices.</a:t>
            </a:r>
          </a:p>
        </p:txBody>
      </p:sp>
    </p:spTree>
    <p:extLst>
      <p:ext uri="{BB962C8B-B14F-4D97-AF65-F5344CB8AC3E}">
        <p14:creationId xmlns:p14="http://schemas.microsoft.com/office/powerpoint/2010/main" val="14448239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1" y="0"/>
            <a:ext cx="7391395" cy="5890637"/>
          </a:xfrm>
          <a:ln>
            <a:noFill/>
          </a:ln>
        </p:spPr>
      </p:pic>
      <p:sp>
        <p:nvSpPr>
          <p:cNvPr id="5" name="Slide Number Placeholder 4"/>
          <p:cNvSpPr>
            <a:spLocks noGrp="1"/>
          </p:cNvSpPr>
          <p:nvPr>
            <p:ph type="sldNum" sz="quarter" idx="12"/>
          </p:nvPr>
        </p:nvSpPr>
        <p:spPr/>
        <p:txBody>
          <a:bodyPr/>
          <a:lstStyle/>
          <a:p>
            <a:fld id="{7D64E589-B81B-4CC6-85F7-E62190611B86}" type="slidenum">
              <a:rPr lang="en-US" smtClean="0"/>
              <a:t>67</a:t>
            </a:fld>
            <a:endParaRPr lang="en-US" dirty="0"/>
          </a:p>
        </p:txBody>
      </p:sp>
      <p:sp>
        <p:nvSpPr>
          <p:cNvPr id="7" name="Footer Placeholder 6"/>
          <p:cNvSpPr>
            <a:spLocks noGrp="1"/>
          </p:cNvSpPr>
          <p:nvPr>
            <p:ph type="ftr" sz="quarter" idx="11"/>
          </p:nvPr>
        </p:nvSpPr>
        <p:spPr>
          <a:xfrm>
            <a:off x="3124200" y="6356350"/>
            <a:ext cx="3124200" cy="365125"/>
          </a:xfrm>
        </p:spPr>
        <p:txBody>
          <a:bodyPr/>
          <a:lstStyle/>
          <a:p>
            <a:r>
              <a:rPr lang="en-US"/>
              <a:t>Wireframes to demonstrate flow only.  Final design and phrasing TBD.</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4512" y="1600200"/>
            <a:ext cx="448888" cy="685800"/>
          </a:xfrm>
          <a:prstGeom prst="rect">
            <a:avLst/>
          </a:prstGeom>
        </p:spPr>
      </p:pic>
      <p:sp>
        <p:nvSpPr>
          <p:cNvPr id="8" name="Rectangle 7"/>
          <p:cNvSpPr/>
          <p:nvPr/>
        </p:nvSpPr>
        <p:spPr>
          <a:xfrm>
            <a:off x="76200" y="4724400"/>
            <a:ext cx="5486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User chooses or adds an alternate credit card.</a:t>
            </a:r>
          </a:p>
        </p:txBody>
      </p:sp>
    </p:spTree>
    <p:extLst>
      <p:ext uri="{BB962C8B-B14F-4D97-AF65-F5344CB8AC3E}">
        <p14:creationId xmlns:p14="http://schemas.microsoft.com/office/powerpoint/2010/main" val="5528830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1" y="0"/>
            <a:ext cx="7391394" cy="5890636"/>
          </a:xfrm>
          <a:ln>
            <a:noFill/>
          </a:ln>
        </p:spPr>
      </p:pic>
      <p:sp>
        <p:nvSpPr>
          <p:cNvPr id="5" name="Slide Number Placeholder 4"/>
          <p:cNvSpPr>
            <a:spLocks noGrp="1"/>
          </p:cNvSpPr>
          <p:nvPr>
            <p:ph type="sldNum" sz="quarter" idx="12"/>
          </p:nvPr>
        </p:nvSpPr>
        <p:spPr/>
        <p:txBody>
          <a:bodyPr/>
          <a:lstStyle/>
          <a:p>
            <a:fld id="{7D64E589-B81B-4CC6-85F7-E62190611B86}" type="slidenum">
              <a:rPr lang="en-US" smtClean="0"/>
              <a:t>68</a:t>
            </a:fld>
            <a:endParaRPr lang="en-US" dirty="0"/>
          </a:p>
        </p:txBody>
      </p:sp>
      <p:sp>
        <p:nvSpPr>
          <p:cNvPr id="7" name="Footer Placeholder 6"/>
          <p:cNvSpPr>
            <a:spLocks noGrp="1"/>
          </p:cNvSpPr>
          <p:nvPr>
            <p:ph type="ftr" sz="quarter" idx="11"/>
          </p:nvPr>
        </p:nvSpPr>
        <p:spPr>
          <a:xfrm>
            <a:off x="3124200" y="6356350"/>
            <a:ext cx="3124200" cy="365125"/>
          </a:xfrm>
        </p:spPr>
        <p:txBody>
          <a:bodyPr/>
          <a:lstStyle/>
          <a:p>
            <a:r>
              <a:rPr lang="en-US"/>
              <a:t>Wireframes to demonstrate flow only.  Final design and phrasing TBD.</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3276600"/>
            <a:ext cx="448888" cy="685800"/>
          </a:xfrm>
          <a:prstGeom prst="rect">
            <a:avLst/>
          </a:prstGeom>
        </p:spPr>
      </p:pic>
      <p:sp>
        <p:nvSpPr>
          <p:cNvPr id="8" name="Rectangle 7"/>
          <p:cNvSpPr/>
          <p:nvPr/>
        </p:nvSpPr>
        <p:spPr>
          <a:xfrm>
            <a:off x="76200" y="4724400"/>
            <a:ext cx="5486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Associated items are detected and listed. The user is asked to confirm that they would like to make the same change.  User may make a partial selection.</a:t>
            </a:r>
          </a:p>
        </p:txBody>
      </p:sp>
    </p:spTree>
    <p:extLst>
      <p:ext uri="{BB962C8B-B14F-4D97-AF65-F5344CB8AC3E}">
        <p14:creationId xmlns:p14="http://schemas.microsoft.com/office/powerpoint/2010/main" val="21510553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2" y="0"/>
            <a:ext cx="7391392" cy="5890636"/>
          </a:xfrm>
          <a:ln>
            <a:noFill/>
          </a:ln>
        </p:spPr>
      </p:pic>
      <p:sp>
        <p:nvSpPr>
          <p:cNvPr id="5" name="Slide Number Placeholder 4"/>
          <p:cNvSpPr>
            <a:spLocks noGrp="1"/>
          </p:cNvSpPr>
          <p:nvPr>
            <p:ph type="sldNum" sz="quarter" idx="12"/>
          </p:nvPr>
        </p:nvSpPr>
        <p:spPr/>
        <p:txBody>
          <a:bodyPr/>
          <a:lstStyle/>
          <a:p>
            <a:fld id="{7D64E589-B81B-4CC6-85F7-E62190611B86}" type="slidenum">
              <a:rPr lang="en-US" smtClean="0"/>
              <a:t>69</a:t>
            </a:fld>
            <a:endParaRPr lang="en-US" dirty="0"/>
          </a:p>
        </p:txBody>
      </p:sp>
      <p:sp>
        <p:nvSpPr>
          <p:cNvPr id="7" name="Footer Placeholder 6"/>
          <p:cNvSpPr>
            <a:spLocks noGrp="1"/>
          </p:cNvSpPr>
          <p:nvPr>
            <p:ph type="ftr" sz="quarter" idx="11"/>
          </p:nvPr>
        </p:nvSpPr>
        <p:spPr>
          <a:xfrm>
            <a:off x="3124200" y="6356350"/>
            <a:ext cx="3124200" cy="365125"/>
          </a:xfrm>
        </p:spPr>
        <p:txBody>
          <a:bodyPr/>
          <a:lstStyle/>
          <a:p>
            <a:r>
              <a:rPr lang="en-US"/>
              <a:t>Wireframes to demonstrate flow only.  Final design and phrasing TBD.</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2590800"/>
            <a:ext cx="448888" cy="685800"/>
          </a:xfrm>
          <a:prstGeom prst="rect">
            <a:avLst/>
          </a:prstGeom>
        </p:spPr>
      </p:pic>
      <p:sp>
        <p:nvSpPr>
          <p:cNvPr id="8" name="Rectangle 7"/>
          <p:cNvSpPr/>
          <p:nvPr/>
        </p:nvSpPr>
        <p:spPr>
          <a:xfrm>
            <a:off x="76200" y="4724400"/>
            <a:ext cx="5486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Success of change is shown in the popover.  User clicks “OK” and closes the popover.</a:t>
            </a:r>
          </a:p>
        </p:txBody>
      </p:sp>
    </p:spTree>
    <p:extLst>
      <p:ext uri="{BB962C8B-B14F-4D97-AF65-F5344CB8AC3E}">
        <p14:creationId xmlns:p14="http://schemas.microsoft.com/office/powerpoint/2010/main" val="483888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1" y="0"/>
            <a:ext cx="7391395" cy="5890638"/>
          </a:xfrm>
        </p:spPr>
      </p:pic>
      <p:sp>
        <p:nvSpPr>
          <p:cNvPr id="5" name="Slide Number Placeholder 4"/>
          <p:cNvSpPr>
            <a:spLocks noGrp="1"/>
          </p:cNvSpPr>
          <p:nvPr>
            <p:ph type="sldNum" sz="quarter" idx="12"/>
          </p:nvPr>
        </p:nvSpPr>
        <p:spPr/>
        <p:txBody>
          <a:bodyPr/>
          <a:lstStyle/>
          <a:p>
            <a:fld id="{7D64E589-B81B-4CC6-85F7-E62190611B86}" type="slidenum">
              <a:rPr lang="en-US" smtClean="0"/>
              <a:t>7</a:t>
            </a:fld>
            <a:endParaRPr lang="en-US"/>
          </a:p>
        </p:txBody>
      </p:sp>
      <p:sp>
        <p:nvSpPr>
          <p:cNvPr id="8" name="Footer Placeholder 3"/>
          <p:cNvSpPr>
            <a:spLocks noGrp="1"/>
          </p:cNvSpPr>
          <p:nvPr>
            <p:ph type="ftr" sz="quarter" idx="11"/>
          </p:nvPr>
        </p:nvSpPr>
        <p:spPr>
          <a:xfrm>
            <a:off x="3124200" y="6356350"/>
            <a:ext cx="3124200" cy="365125"/>
          </a:xfrm>
        </p:spPr>
        <p:txBody>
          <a:bodyPr/>
          <a:lstStyle/>
          <a:p>
            <a:r>
              <a:rPr lang="en-US"/>
              <a:t>Wireframes to demonstrate flow only.  Final design and phrasing TBD.</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1981200"/>
            <a:ext cx="448888" cy="685800"/>
          </a:xfrm>
          <a:prstGeom prst="rect">
            <a:avLst/>
          </a:prstGeom>
        </p:spPr>
      </p:pic>
      <p:sp>
        <p:nvSpPr>
          <p:cNvPr id="9" name="Rectangle 8"/>
          <p:cNvSpPr/>
          <p:nvPr/>
        </p:nvSpPr>
        <p:spPr>
          <a:xfrm>
            <a:off x="76200" y="4724400"/>
            <a:ext cx="5486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user then confirms the card deletion.</a:t>
            </a:r>
          </a:p>
        </p:txBody>
      </p:sp>
    </p:spTree>
    <p:extLst>
      <p:ext uri="{BB962C8B-B14F-4D97-AF65-F5344CB8AC3E}">
        <p14:creationId xmlns:p14="http://schemas.microsoft.com/office/powerpoint/2010/main" val="37701131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2" y="0"/>
            <a:ext cx="7391392" cy="5890636"/>
          </a:xfrm>
          <a:ln>
            <a:noFill/>
          </a:ln>
        </p:spPr>
      </p:pic>
      <p:sp>
        <p:nvSpPr>
          <p:cNvPr id="5" name="Slide Number Placeholder 4"/>
          <p:cNvSpPr>
            <a:spLocks noGrp="1"/>
          </p:cNvSpPr>
          <p:nvPr>
            <p:ph type="sldNum" sz="quarter" idx="12"/>
          </p:nvPr>
        </p:nvSpPr>
        <p:spPr/>
        <p:txBody>
          <a:bodyPr/>
          <a:lstStyle/>
          <a:p>
            <a:fld id="{7D64E589-B81B-4CC6-85F7-E62190611B86}" type="slidenum">
              <a:rPr lang="en-US" smtClean="0"/>
              <a:t>70</a:t>
            </a:fld>
            <a:endParaRPr lang="en-US" dirty="0"/>
          </a:p>
        </p:txBody>
      </p:sp>
      <p:sp>
        <p:nvSpPr>
          <p:cNvPr id="7" name="Footer Placeholder 6"/>
          <p:cNvSpPr>
            <a:spLocks noGrp="1"/>
          </p:cNvSpPr>
          <p:nvPr>
            <p:ph type="ftr" sz="quarter" idx="11"/>
          </p:nvPr>
        </p:nvSpPr>
        <p:spPr>
          <a:xfrm>
            <a:off x="3124200" y="6356350"/>
            <a:ext cx="3124200" cy="365125"/>
          </a:xfrm>
        </p:spPr>
        <p:txBody>
          <a:bodyPr/>
          <a:lstStyle/>
          <a:p>
            <a:r>
              <a:rPr lang="en-US"/>
              <a:t>Wireframes to demonstrate flow only.  Final design and phrasing TBD.</a:t>
            </a:r>
            <a:endParaRPr lang="en-US" dirty="0"/>
          </a:p>
        </p:txBody>
      </p:sp>
      <p:sp>
        <p:nvSpPr>
          <p:cNvPr id="8" name="Rectangle 7"/>
          <p:cNvSpPr/>
          <p:nvPr/>
        </p:nvSpPr>
        <p:spPr>
          <a:xfrm>
            <a:off x="76200" y="4724400"/>
            <a:ext cx="5486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updated order details page is shown.</a:t>
            </a:r>
          </a:p>
        </p:txBody>
      </p:sp>
    </p:spTree>
    <p:extLst>
      <p:ext uri="{BB962C8B-B14F-4D97-AF65-F5344CB8AC3E}">
        <p14:creationId xmlns:p14="http://schemas.microsoft.com/office/powerpoint/2010/main" val="33005677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220200" cy="2912966"/>
          </a:xfrm>
          <a:prstGeom prst="rect">
            <a:avLst/>
          </a:prstGeom>
          <a:gradFill>
            <a:gsLst>
              <a:gs pos="0">
                <a:schemeClr val="bg1"/>
              </a:gs>
              <a:gs pos="78000">
                <a:schemeClr val="bg1">
                  <a:lumMod val="0"/>
                  <a:lumOff val="100000"/>
                  <a:alpha val="92000"/>
                </a:schemeClr>
              </a:gs>
              <a:gs pos="100000">
                <a:srgbClr val="EDEEEF"/>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99" y="1261747"/>
            <a:ext cx="2004656" cy="1633853"/>
          </a:xfrm>
          <a:prstGeom prst="rect">
            <a:avLst/>
          </a:prstGeom>
          <a:effectLst>
            <a:glow rad="127000">
              <a:schemeClr val="accent1">
                <a:alpha val="0"/>
              </a:schemeClr>
            </a:glow>
            <a:reflection stA="12000" endPos="65000" dist="50800" dir="5400000" sy="-100000" algn="bl" rotWithShape="0"/>
          </a:effectLst>
        </p:spPr>
      </p:pic>
      <p:sp>
        <p:nvSpPr>
          <p:cNvPr id="11" name="Rectangle 10"/>
          <p:cNvSpPr/>
          <p:nvPr/>
        </p:nvSpPr>
        <p:spPr>
          <a:xfrm>
            <a:off x="0" y="2912966"/>
            <a:ext cx="9220200" cy="3945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8200" y="2571750"/>
            <a:ext cx="3152775" cy="2686050"/>
          </a:xfrm>
          <a:prstGeom prst="rect">
            <a:avLst/>
          </a:prstGeom>
          <a:noFill/>
          <a:ln w="22225">
            <a:solidFill>
              <a:srgbClr val="006600">
                <a:alpha val="50000"/>
              </a:srgbClr>
            </a:solidFill>
            <a:miter lim="800000"/>
            <a:headEnd/>
            <a:tailEnd/>
          </a:ln>
          <a:extLst>
            <a:ext uri="{909E8E84-426E-40DD-AFC4-6F175D3DCCD1}">
              <a14:hiddenFill xmlns:a14="http://schemas.microsoft.com/office/drawing/2010/main">
                <a:solidFill>
                  <a:schemeClr val="accent1"/>
                </a:solidFill>
              </a14:hiddenFill>
            </a:ext>
          </a:extLst>
        </p:spPr>
      </p:pic>
      <p:sp>
        <p:nvSpPr>
          <p:cNvPr id="5" name="Slide Number Placeholder 4"/>
          <p:cNvSpPr>
            <a:spLocks noGrp="1"/>
          </p:cNvSpPr>
          <p:nvPr>
            <p:ph type="sldNum" sz="quarter" idx="12"/>
          </p:nvPr>
        </p:nvSpPr>
        <p:spPr/>
        <p:txBody>
          <a:bodyPr/>
          <a:lstStyle/>
          <a:p>
            <a:fld id="{7D64E589-B81B-4CC6-85F7-E62190611B86}" type="slidenum">
              <a:rPr lang="en-US" smtClean="0"/>
              <a:t>71</a:t>
            </a:fld>
            <a:endParaRPr lang="en-US"/>
          </a:p>
        </p:txBody>
      </p:sp>
      <p:sp>
        <p:nvSpPr>
          <p:cNvPr id="7" name="TextBox 6"/>
          <p:cNvSpPr txBox="1"/>
          <p:nvPr/>
        </p:nvSpPr>
        <p:spPr>
          <a:xfrm>
            <a:off x="4495800" y="3302675"/>
            <a:ext cx="4114800" cy="1200329"/>
          </a:xfrm>
          <a:prstGeom prst="rect">
            <a:avLst/>
          </a:prstGeom>
          <a:noFill/>
        </p:spPr>
        <p:txBody>
          <a:bodyPr wrap="square" rtlCol="0">
            <a:spAutoFit/>
          </a:bodyPr>
          <a:lstStyle/>
          <a:p>
            <a:r>
              <a:rPr lang="en-US" i="1" dirty="0">
                <a:solidFill>
                  <a:srgbClr val="006600"/>
                </a:solidFill>
              </a:rPr>
              <a:t> </a:t>
            </a:r>
            <a:r>
              <a:rPr lang="en-US" dirty="0">
                <a:solidFill>
                  <a:srgbClr val="006600"/>
                </a:solidFill>
              </a:rPr>
              <a:t>“When I updated a failed order, Amazon told me the other places that might be a problem and allowed me to change my payment method for all of them at once.”  </a:t>
            </a:r>
          </a:p>
        </p:txBody>
      </p:sp>
      <p:sp>
        <p:nvSpPr>
          <p:cNvPr id="8" name="TextBox 7"/>
          <p:cNvSpPr txBox="1"/>
          <p:nvPr/>
        </p:nvSpPr>
        <p:spPr>
          <a:xfrm>
            <a:off x="0" y="584537"/>
            <a:ext cx="9220200" cy="1015663"/>
          </a:xfrm>
          <a:prstGeom prst="rect">
            <a:avLst/>
          </a:prstGeom>
          <a:noFill/>
        </p:spPr>
        <p:txBody>
          <a:bodyPr wrap="square" rtlCol="0">
            <a:spAutoFit/>
          </a:bodyPr>
          <a:lstStyle/>
          <a:p>
            <a:pPr algn="ctr"/>
            <a:r>
              <a:rPr lang="en-US" sz="6000" dirty="0">
                <a:latin typeface="Helvetica 55" pitchFamily="34" charset="0"/>
              </a:rPr>
              <a:t>I got a failure email.</a:t>
            </a: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7367943" y="-33654"/>
            <a:ext cx="2004657" cy="1633853"/>
          </a:xfrm>
          <a:prstGeom prst="rect">
            <a:avLst/>
          </a:prstGeom>
          <a:effectLst>
            <a:glow rad="127000">
              <a:schemeClr val="accent1">
                <a:alpha val="0"/>
              </a:schemeClr>
            </a:glow>
            <a:reflection stA="12000" endPos="65000" dist="50800" dir="5400000" sy="-100000" algn="bl" rotWithShape="0"/>
          </a:effectLst>
        </p:spPr>
      </p:pic>
    </p:spTree>
    <p:extLst>
      <p:ext uri="{BB962C8B-B14F-4D97-AF65-F5344CB8AC3E}">
        <p14:creationId xmlns:p14="http://schemas.microsoft.com/office/powerpoint/2010/main" val="12885281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220200" cy="2912966"/>
          </a:xfrm>
          <a:prstGeom prst="rect">
            <a:avLst/>
          </a:prstGeom>
          <a:gradFill>
            <a:gsLst>
              <a:gs pos="0">
                <a:schemeClr val="bg1"/>
              </a:gs>
              <a:gs pos="78000">
                <a:schemeClr val="bg1">
                  <a:lumMod val="0"/>
                  <a:lumOff val="100000"/>
                  <a:alpha val="92000"/>
                </a:schemeClr>
              </a:gs>
              <a:gs pos="100000">
                <a:srgbClr val="EDEEEF"/>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99" y="1261747"/>
            <a:ext cx="2004656" cy="1633853"/>
          </a:xfrm>
          <a:prstGeom prst="rect">
            <a:avLst/>
          </a:prstGeom>
          <a:effectLst>
            <a:glow rad="127000">
              <a:schemeClr val="accent1">
                <a:alpha val="0"/>
              </a:schemeClr>
            </a:glow>
            <a:reflection stA="12000" endPos="65000" dist="50800" dir="5400000" sy="-100000" algn="bl" rotWithShape="0"/>
          </a:effectLst>
        </p:spPr>
      </p:pic>
      <p:sp>
        <p:nvSpPr>
          <p:cNvPr id="11" name="Rectangle 10"/>
          <p:cNvSpPr/>
          <p:nvPr/>
        </p:nvSpPr>
        <p:spPr>
          <a:xfrm>
            <a:off x="0" y="2912966"/>
            <a:ext cx="9220200" cy="3945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8200" y="2571750"/>
            <a:ext cx="3152775" cy="2686050"/>
          </a:xfrm>
          <a:prstGeom prst="rect">
            <a:avLst/>
          </a:prstGeom>
          <a:noFill/>
          <a:ln w="22225">
            <a:solidFill>
              <a:srgbClr val="C00000">
                <a:alpha val="50000"/>
              </a:srgbClr>
            </a:solidFill>
            <a:miter lim="800000"/>
            <a:headEnd/>
            <a:tailEnd/>
          </a:ln>
          <a:extLst>
            <a:ext uri="{909E8E84-426E-40DD-AFC4-6F175D3DCCD1}">
              <a14:hiddenFill xmlns:a14="http://schemas.microsoft.com/office/drawing/2010/main">
                <a:solidFill>
                  <a:schemeClr val="accent1"/>
                </a:solidFill>
              </a14:hiddenFill>
            </a:ext>
          </a:extLst>
        </p:spPr>
      </p:pic>
      <p:sp>
        <p:nvSpPr>
          <p:cNvPr id="5" name="Slide Number Placeholder 4"/>
          <p:cNvSpPr>
            <a:spLocks noGrp="1"/>
          </p:cNvSpPr>
          <p:nvPr>
            <p:ph type="sldNum" sz="quarter" idx="12"/>
          </p:nvPr>
        </p:nvSpPr>
        <p:spPr/>
        <p:txBody>
          <a:bodyPr/>
          <a:lstStyle/>
          <a:p>
            <a:fld id="{7D64E589-B81B-4CC6-85F7-E62190611B86}" type="slidenum">
              <a:rPr lang="en-US" smtClean="0"/>
              <a:t>72</a:t>
            </a:fld>
            <a:endParaRPr lang="en-US"/>
          </a:p>
        </p:txBody>
      </p:sp>
      <p:sp>
        <p:nvSpPr>
          <p:cNvPr id="7" name="TextBox 6"/>
          <p:cNvSpPr txBox="1"/>
          <p:nvPr/>
        </p:nvSpPr>
        <p:spPr>
          <a:xfrm>
            <a:off x="4495800" y="3302675"/>
            <a:ext cx="4114800" cy="1754326"/>
          </a:xfrm>
          <a:prstGeom prst="rect">
            <a:avLst/>
          </a:prstGeom>
          <a:noFill/>
        </p:spPr>
        <p:txBody>
          <a:bodyPr wrap="square" rtlCol="0">
            <a:spAutoFit/>
          </a:bodyPr>
          <a:lstStyle/>
          <a:p>
            <a:r>
              <a:rPr lang="en-US" dirty="0">
                <a:solidFill>
                  <a:srgbClr val="C00000"/>
                </a:solidFill>
              </a:rPr>
              <a:t>“I have a better rate for my new Visa and I want to use it as my primary card across Amazon.  But to change it everywhere, I have to update each order and preference individually.  I can’t even remember all of the places I’ve used my card.” </a:t>
            </a: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7367943" y="-33654"/>
            <a:ext cx="2004657" cy="1633853"/>
          </a:xfrm>
          <a:prstGeom prst="rect">
            <a:avLst/>
          </a:prstGeom>
          <a:effectLst>
            <a:glow rad="127000">
              <a:schemeClr val="accent1">
                <a:alpha val="0"/>
              </a:schemeClr>
            </a:glow>
            <a:reflection stA="12000" endPos="65000" dist="50800" dir="5400000" sy="-100000" algn="bl" rotWithShape="0"/>
          </a:effectLst>
        </p:spPr>
      </p:pic>
      <p:sp>
        <p:nvSpPr>
          <p:cNvPr id="13" name="TextBox 12"/>
          <p:cNvSpPr txBox="1"/>
          <p:nvPr/>
        </p:nvSpPr>
        <p:spPr>
          <a:xfrm>
            <a:off x="0" y="152400"/>
            <a:ext cx="9220200" cy="1938992"/>
          </a:xfrm>
          <a:prstGeom prst="rect">
            <a:avLst/>
          </a:prstGeom>
          <a:noFill/>
        </p:spPr>
        <p:txBody>
          <a:bodyPr wrap="square" rtlCol="0">
            <a:spAutoFit/>
          </a:bodyPr>
          <a:lstStyle/>
          <a:p>
            <a:pPr algn="ctr"/>
            <a:r>
              <a:rPr lang="en-US" sz="6000" dirty="0">
                <a:latin typeface="Helvetica 55" pitchFamily="34" charset="0"/>
              </a:rPr>
              <a:t>I want to change my</a:t>
            </a:r>
          </a:p>
          <a:p>
            <a:pPr algn="ctr"/>
            <a:r>
              <a:rPr lang="en-US" sz="6000" dirty="0">
                <a:latin typeface="Helvetica 55" pitchFamily="34" charset="0"/>
              </a:rPr>
              <a:t>primary card.</a:t>
            </a:r>
          </a:p>
        </p:txBody>
      </p:sp>
      <p:sp>
        <p:nvSpPr>
          <p:cNvPr id="2" name="Title 1"/>
          <p:cNvSpPr>
            <a:spLocks noGrp="1"/>
          </p:cNvSpPr>
          <p:nvPr>
            <p:ph type="title"/>
          </p:nvPr>
        </p:nvSpPr>
        <p:spPr>
          <a:xfrm>
            <a:off x="12649200" y="1940600"/>
            <a:ext cx="7772400" cy="1362075"/>
          </a:xfrm>
        </p:spPr>
        <p:txBody>
          <a:bodyPr/>
          <a:lstStyle/>
          <a:p>
            <a:r>
              <a:rPr lang="en-US" dirty="0"/>
              <a:t>I want to change my primary card</a:t>
            </a:r>
          </a:p>
        </p:txBody>
      </p:sp>
    </p:spTree>
    <p:extLst>
      <p:ext uri="{BB962C8B-B14F-4D97-AF65-F5344CB8AC3E}">
        <p14:creationId xmlns:p14="http://schemas.microsoft.com/office/powerpoint/2010/main" val="24563776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D64E589-B81B-4CC6-85F7-E62190611B86}" type="slidenum">
              <a:rPr lang="en-US" smtClean="0"/>
              <a:t>73</a:t>
            </a:fld>
            <a:endParaRPr lang="en-US"/>
          </a:p>
        </p:txBody>
      </p:sp>
      <p:sp>
        <p:nvSpPr>
          <p:cNvPr id="7" name="TextBox 6"/>
          <p:cNvSpPr txBox="1"/>
          <p:nvPr/>
        </p:nvSpPr>
        <p:spPr>
          <a:xfrm>
            <a:off x="2209800" y="1600200"/>
            <a:ext cx="6477000" cy="830997"/>
          </a:xfrm>
          <a:prstGeom prst="rect">
            <a:avLst/>
          </a:prstGeom>
          <a:noFill/>
        </p:spPr>
        <p:txBody>
          <a:bodyPr wrap="square" rtlCol="0">
            <a:spAutoFit/>
          </a:bodyPr>
          <a:lstStyle/>
          <a:p>
            <a:r>
              <a:rPr lang="en-US" sz="1600" dirty="0">
                <a:latin typeface="Helvetica 45" pitchFamily="34" charset="0"/>
              </a:rPr>
              <a:t>Feature teams store their preferences locally.  When a customer changes a preference in one place, there is no way to populate that change across other preferences.  </a:t>
            </a:r>
            <a:endParaRPr lang="en-US" sz="1600" dirty="0">
              <a:solidFill>
                <a:schemeClr val="tx1">
                  <a:lumMod val="85000"/>
                  <a:lumOff val="15000"/>
                </a:schemeClr>
              </a:solidFill>
              <a:latin typeface="Helvetica 45" pitchFamily="34" charset="0"/>
            </a:endParaRPr>
          </a:p>
        </p:txBody>
      </p:sp>
      <p:sp>
        <p:nvSpPr>
          <p:cNvPr id="8" name="TextBox 7"/>
          <p:cNvSpPr txBox="1"/>
          <p:nvPr/>
        </p:nvSpPr>
        <p:spPr>
          <a:xfrm>
            <a:off x="152400" y="1295400"/>
            <a:ext cx="9220200" cy="338554"/>
          </a:xfrm>
          <a:prstGeom prst="rect">
            <a:avLst/>
          </a:prstGeom>
          <a:noFill/>
        </p:spPr>
        <p:txBody>
          <a:bodyPr wrap="square" rtlCol="0">
            <a:spAutoFit/>
          </a:bodyPr>
          <a:lstStyle/>
          <a:p>
            <a:r>
              <a:rPr lang="en-US" sz="1600" b="1" dirty="0">
                <a:latin typeface="Helvetica 55" pitchFamily="34" charset="0"/>
              </a:rPr>
              <a:t>Why this is broken today:</a:t>
            </a:r>
          </a:p>
        </p:txBody>
      </p:sp>
      <p:sp>
        <p:nvSpPr>
          <p:cNvPr id="13" name="TextBox 12"/>
          <p:cNvSpPr txBox="1"/>
          <p:nvPr/>
        </p:nvSpPr>
        <p:spPr>
          <a:xfrm>
            <a:off x="152400" y="228600"/>
            <a:ext cx="9220200" cy="646331"/>
          </a:xfrm>
          <a:prstGeom prst="rect">
            <a:avLst/>
          </a:prstGeom>
          <a:noFill/>
        </p:spPr>
        <p:txBody>
          <a:bodyPr wrap="square" rtlCol="0">
            <a:spAutoFit/>
          </a:bodyPr>
          <a:lstStyle/>
          <a:p>
            <a:r>
              <a:rPr lang="en-US" sz="3600" b="1" dirty="0">
                <a:latin typeface="Helvetica 55" pitchFamily="34" charset="0"/>
              </a:rPr>
              <a:t>“I want to change my primary card.”</a:t>
            </a:r>
          </a:p>
        </p:txBody>
      </p:sp>
      <p:sp>
        <p:nvSpPr>
          <p:cNvPr id="9" name="TextBox 8"/>
          <p:cNvSpPr txBox="1"/>
          <p:nvPr/>
        </p:nvSpPr>
        <p:spPr>
          <a:xfrm>
            <a:off x="2209800" y="4520625"/>
            <a:ext cx="6477000" cy="584775"/>
          </a:xfrm>
          <a:prstGeom prst="rect">
            <a:avLst/>
          </a:prstGeom>
          <a:noFill/>
        </p:spPr>
        <p:txBody>
          <a:bodyPr wrap="square" rtlCol="0">
            <a:spAutoFit/>
          </a:bodyPr>
          <a:lstStyle/>
          <a:p>
            <a:r>
              <a:rPr lang="en-US" sz="1600" dirty="0">
                <a:solidFill>
                  <a:schemeClr val="tx1">
                    <a:lumMod val="85000"/>
                    <a:lumOff val="15000"/>
                  </a:schemeClr>
                </a:solidFill>
                <a:latin typeface="Helvetica 45" pitchFamily="34" charset="0"/>
              </a:rPr>
              <a:t>1)  Change a preference anywhere</a:t>
            </a:r>
            <a:br>
              <a:rPr lang="en-US" sz="1600" dirty="0">
                <a:solidFill>
                  <a:schemeClr val="tx1">
                    <a:lumMod val="85000"/>
                    <a:lumOff val="15000"/>
                  </a:schemeClr>
                </a:solidFill>
                <a:latin typeface="Helvetica 45" pitchFamily="34" charset="0"/>
              </a:rPr>
            </a:br>
            <a:r>
              <a:rPr lang="en-US" sz="1600" dirty="0">
                <a:solidFill>
                  <a:schemeClr val="tx1">
                    <a:lumMod val="85000"/>
                    <a:lumOff val="15000"/>
                  </a:schemeClr>
                </a:solidFill>
                <a:latin typeface="Helvetica 45" pitchFamily="34" charset="0"/>
              </a:rPr>
              <a:t>2)  Populate that change anywhere else</a:t>
            </a:r>
          </a:p>
        </p:txBody>
      </p:sp>
      <p:sp>
        <p:nvSpPr>
          <p:cNvPr id="10" name="TextBox 9"/>
          <p:cNvSpPr txBox="1"/>
          <p:nvPr/>
        </p:nvSpPr>
        <p:spPr>
          <a:xfrm>
            <a:off x="152400" y="4191000"/>
            <a:ext cx="9220200" cy="338554"/>
          </a:xfrm>
          <a:prstGeom prst="rect">
            <a:avLst/>
          </a:prstGeom>
          <a:noFill/>
        </p:spPr>
        <p:txBody>
          <a:bodyPr wrap="square" rtlCol="0">
            <a:spAutoFit/>
          </a:bodyPr>
          <a:lstStyle/>
          <a:p>
            <a:r>
              <a:rPr lang="en-US" sz="1600" b="1" dirty="0">
                <a:latin typeface="Helvetica 55" pitchFamily="34" charset="0"/>
              </a:rPr>
              <a:t>New customer experience:</a:t>
            </a:r>
          </a:p>
        </p:txBody>
      </p:sp>
      <p:sp>
        <p:nvSpPr>
          <p:cNvPr id="11" name="TextBox 10"/>
          <p:cNvSpPr txBox="1"/>
          <p:nvPr/>
        </p:nvSpPr>
        <p:spPr>
          <a:xfrm>
            <a:off x="2209800" y="3048000"/>
            <a:ext cx="6477000" cy="830997"/>
          </a:xfrm>
          <a:prstGeom prst="rect">
            <a:avLst/>
          </a:prstGeom>
          <a:noFill/>
        </p:spPr>
        <p:txBody>
          <a:bodyPr wrap="square" rtlCol="0">
            <a:spAutoFit/>
          </a:bodyPr>
          <a:lstStyle/>
          <a:p>
            <a:r>
              <a:rPr lang="en-US" sz="1600" dirty="0">
                <a:solidFill>
                  <a:schemeClr val="tx1">
                    <a:lumMod val="85000"/>
                    <a:lumOff val="15000"/>
                  </a:schemeClr>
                </a:solidFill>
                <a:latin typeface="Helvetica 45" pitchFamily="34" charset="0"/>
              </a:rPr>
              <a:t>Create a shared preference service.  When a customer changes one preference, allow them to make that change to any other preference using the same card.  </a:t>
            </a:r>
          </a:p>
        </p:txBody>
      </p:sp>
      <p:sp>
        <p:nvSpPr>
          <p:cNvPr id="12" name="TextBox 11"/>
          <p:cNvSpPr txBox="1"/>
          <p:nvPr/>
        </p:nvSpPr>
        <p:spPr>
          <a:xfrm>
            <a:off x="152400" y="2731532"/>
            <a:ext cx="9220200" cy="338554"/>
          </a:xfrm>
          <a:prstGeom prst="rect">
            <a:avLst/>
          </a:prstGeom>
          <a:noFill/>
        </p:spPr>
        <p:txBody>
          <a:bodyPr wrap="square" rtlCol="0">
            <a:spAutoFit/>
          </a:bodyPr>
          <a:lstStyle/>
          <a:p>
            <a:r>
              <a:rPr lang="en-US" sz="1600" b="1" dirty="0">
                <a:latin typeface="Helvetica 55" pitchFamily="34" charset="0"/>
              </a:rPr>
              <a:t>How Payments Portal will fix this:</a:t>
            </a:r>
          </a:p>
        </p:txBody>
      </p:sp>
    </p:spTree>
    <p:extLst>
      <p:ext uri="{BB962C8B-B14F-4D97-AF65-F5344CB8AC3E}">
        <p14:creationId xmlns:p14="http://schemas.microsoft.com/office/powerpoint/2010/main" val="25951184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1" y="0"/>
            <a:ext cx="7391397" cy="5890639"/>
          </a:xfrm>
        </p:spPr>
      </p:pic>
      <p:sp>
        <p:nvSpPr>
          <p:cNvPr id="5" name="Slide Number Placeholder 4"/>
          <p:cNvSpPr>
            <a:spLocks noGrp="1"/>
          </p:cNvSpPr>
          <p:nvPr>
            <p:ph type="sldNum" sz="quarter" idx="12"/>
          </p:nvPr>
        </p:nvSpPr>
        <p:spPr/>
        <p:txBody>
          <a:bodyPr/>
          <a:lstStyle/>
          <a:p>
            <a:fld id="{7D64E589-B81B-4CC6-85F7-E62190611B86}" type="slidenum">
              <a:rPr lang="en-US" smtClean="0"/>
              <a:t>74</a:t>
            </a:fld>
            <a:endParaRPr lang="en-US"/>
          </a:p>
        </p:txBody>
      </p:sp>
      <p:sp>
        <p:nvSpPr>
          <p:cNvPr id="7" name="Footer Placeholder 6"/>
          <p:cNvSpPr>
            <a:spLocks noGrp="1"/>
          </p:cNvSpPr>
          <p:nvPr>
            <p:ph type="ftr" sz="quarter" idx="11"/>
          </p:nvPr>
        </p:nvSpPr>
        <p:spPr/>
        <p:txBody>
          <a:bodyPr/>
          <a:lstStyle/>
          <a:p>
            <a:r>
              <a:rPr lang="en-US"/>
              <a:t>Wireframes to demonstrate flow only.  Final design and phrasing TBD.</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7600" y="1447800"/>
            <a:ext cx="448888" cy="685800"/>
          </a:xfrm>
          <a:prstGeom prst="rect">
            <a:avLst/>
          </a:prstGeom>
        </p:spPr>
      </p:pic>
      <p:sp>
        <p:nvSpPr>
          <p:cNvPr id="8" name="Rectangle 7"/>
          <p:cNvSpPr/>
          <p:nvPr/>
        </p:nvSpPr>
        <p:spPr>
          <a:xfrm>
            <a:off x="76200" y="4724400"/>
            <a:ext cx="5486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User initiates a change to any saved preference.  Here, the user is changing the payment method for a Subscribe &amp; Save order.  Note other orders also use this card.</a:t>
            </a:r>
          </a:p>
        </p:txBody>
      </p:sp>
    </p:spTree>
    <p:extLst>
      <p:ext uri="{BB962C8B-B14F-4D97-AF65-F5344CB8AC3E}">
        <p14:creationId xmlns:p14="http://schemas.microsoft.com/office/powerpoint/2010/main" val="349197798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1" y="0"/>
            <a:ext cx="7391397" cy="5890639"/>
          </a:xfrm>
        </p:spPr>
      </p:pic>
      <p:sp>
        <p:nvSpPr>
          <p:cNvPr id="5" name="Slide Number Placeholder 4"/>
          <p:cNvSpPr>
            <a:spLocks noGrp="1"/>
          </p:cNvSpPr>
          <p:nvPr>
            <p:ph type="sldNum" sz="quarter" idx="12"/>
          </p:nvPr>
        </p:nvSpPr>
        <p:spPr/>
        <p:txBody>
          <a:bodyPr/>
          <a:lstStyle/>
          <a:p>
            <a:fld id="{7D64E589-B81B-4CC6-85F7-E62190611B86}" type="slidenum">
              <a:rPr lang="en-US" smtClean="0"/>
              <a:t>75</a:t>
            </a:fld>
            <a:endParaRPr lang="en-US"/>
          </a:p>
        </p:txBody>
      </p:sp>
      <p:sp>
        <p:nvSpPr>
          <p:cNvPr id="7" name="Footer Placeholder 6"/>
          <p:cNvSpPr>
            <a:spLocks noGrp="1"/>
          </p:cNvSpPr>
          <p:nvPr>
            <p:ph type="ftr" sz="quarter" idx="11"/>
          </p:nvPr>
        </p:nvSpPr>
        <p:spPr/>
        <p:txBody>
          <a:bodyPr/>
          <a:lstStyle/>
          <a:p>
            <a:r>
              <a:rPr lang="en-US"/>
              <a:t>Wireframes to demonstrate flow only.  Final design and phrasing TBD.</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4512" y="1600200"/>
            <a:ext cx="448888" cy="685800"/>
          </a:xfrm>
          <a:prstGeom prst="rect">
            <a:avLst/>
          </a:prstGeom>
        </p:spPr>
      </p:pic>
      <p:sp>
        <p:nvSpPr>
          <p:cNvPr id="9" name="Rectangle 8"/>
          <p:cNvSpPr/>
          <p:nvPr/>
        </p:nvSpPr>
        <p:spPr>
          <a:xfrm>
            <a:off x="76200" y="4724400"/>
            <a:ext cx="5486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User selects or adds a new payment method.</a:t>
            </a:r>
          </a:p>
        </p:txBody>
      </p:sp>
    </p:spTree>
    <p:extLst>
      <p:ext uri="{BB962C8B-B14F-4D97-AF65-F5344CB8AC3E}">
        <p14:creationId xmlns:p14="http://schemas.microsoft.com/office/powerpoint/2010/main" val="13429311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1" y="0"/>
            <a:ext cx="7391396" cy="5890639"/>
          </a:xfrm>
        </p:spPr>
      </p:pic>
      <p:sp>
        <p:nvSpPr>
          <p:cNvPr id="5" name="Slide Number Placeholder 4"/>
          <p:cNvSpPr>
            <a:spLocks noGrp="1"/>
          </p:cNvSpPr>
          <p:nvPr>
            <p:ph type="sldNum" sz="quarter" idx="12"/>
          </p:nvPr>
        </p:nvSpPr>
        <p:spPr/>
        <p:txBody>
          <a:bodyPr/>
          <a:lstStyle/>
          <a:p>
            <a:fld id="{7D64E589-B81B-4CC6-85F7-E62190611B86}" type="slidenum">
              <a:rPr lang="en-US" smtClean="0"/>
              <a:t>76</a:t>
            </a:fld>
            <a:endParaRPr lang="en-US"/>
          </a:p>
        </p:txBody>
      </p:sp>
      <p:sp>
        <p:nvSpPr>
          <p:cNvPr id="7" name="Footer Placeholder 6"/>
          <p:cNvSpPr>
            <a:spLocks noGrp="1"/>
          </p:cNvSpPr>
          <p:nvPr>
            <p:ph type="ftr" sz="quarter" idx="11"/>
          </p:nvPr>
        </p:nvSpPr>
        <p:spPr/>
        <p:txBody>
          <a:bodyPr/>
          <a:lstStyle/>
          <a:p>
            <a:r>
              <a:rPr lang="en-US"/>
              <a:t>Wireframes to demonstrate flow only.  Final design and phrasing TBD.</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0112" y="3581400"/>
            <a:ext cx="448888" cy="685800"/>
          </a:xfrm>
          <a:prstGeom prst="rect">
            <a:avLst/>
          </a:prstGeom>
        </p:spPr>
      </p:pic>
      <p:sp>
        <p:nvSpPr>
          <p:cNvPr id="9" name="Rectangle 8"/>
          <p:cNvSpPr/>
          <p:nvPr/>
        </p:nvSpPr>
        <p:spPr>
          <a:xfrm>
            <a:off x="76200" y="4724400"/>
            <a:ext cx="5486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Associated items are detected and listed. The user is asked to confirm that they would like to make the same change.  User may make a partial selection.</a:t>
            </a:r>
          </a:p>
        </p:txBody>
      </p:sp>
    </p:spTree>
    <p:extLst>
      <p:ext uri="{BB962C8B-B14F-4D97-AF65-F5344CB8AC3E}">
        <p14:creationId xmlns:p14="http://schemas.microsoft.com/office/powerpoint/2010/main" val="89502315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1" y="0"/>
            <a:ext cx="7391396" cy="5890638"/>
          </a:xfrm>
        </p:spPr>
      </p:pic>
      <p:sp>
        <p:nvSpPr>
          <p:cNvPr id="5" name="Slide Number Placeholder 4"/>
          <p:cNvSpPr>
            <a:spLocks noGrp="1"/>
          </p:cNvSpPr>
          <p:nvPr>
            <p:ph type="sldNum" sz="quarter" idx="12"/>
          </p:nvPr>
        </p:nvSpPr>
        <p:spPr/>
        <p:txBody>
          <a:bodyPr/>
          <a:lstStyle/>
          <a:p>
            <a:fld id="{7D64E589-B81B-4CC6-85F7-E62190611B86}" type="slidenum">
              <a:rPr lang="en-US" smtClean="0"/>
              <a:t>77</a:t>
            </a:fld>
            <a:endParaRPr lang="en-US"/>
          </a:p>
        </p:txBody>
      </p:sp>
      <p:sp>
        <p:nvSpPr>
          <p:cNvPr id="7" name="Footer Placeholder 6"/>
          <p:cNvSpPr>
            <a:spLocks noGrp="1"/>
          </p:cNvSpPr>
          <p:nvPr>
            <p:ph type="ftr" sz="quarter" idx="11"/>
          </p:nvPr>
        </p:nvSpPr>
        <p:spPr/>
        <p:txBody>
          <a:bodyPr/>
          <a:lstStyle/>
          <a:p>
            <a:r>
              <a:rPr lang="en-US"/>
              <a:t>Wireframes to demonstrate flow only.  Final design and phrasing TBD.</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2819400"/>
            <a:ext cx="448888" cy="685800"/>
          </a:xfrm>
          <a:prstGeom prst="rect">
            <a:avLst/>
          </a:prstGeom>
        </p:spPr>
      </p:pic>
      <p:sp>
        <p:nvSpPr>
          <p:cNvPr id="9" name="Rectangle 8"/>
          <p:cNvSpPr/>
          <p:nvPr/>
        </p:nvSpPr>
        <p:spPr>
          <a:xfrm>
            <a:off x="76200" y="4724400"/>
            <a:ext cx="5486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Success of change is shown in the popover.  User clicks “OK” and closes the popover.</a:t>
            </a:r>
          </a:p>
        </p:txBody>
      </p:sp>
    </p:spTree>
    <p:extLst>
      <p:ext uri="{BB962C8B-B14F-4D97-AF65-F5344CB8AC3E}">
        <p14:creationId xmlns:p14="http://schemas.microsoft.com/office/powerpoint/2010/main" val="217697815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1" y="0"/>
            <a:ext cx="7391396" cy="5890639"/>
          </a:xfrm>
        </p:spPr>
      </p:pic>
      <p:sp>
        <p:nvSpPr>
          <p:cNvPr id="5" name="Slide Number Placeholder 4"/>
          <p:cNvSpPr>
            <a:spLocks noGrp="1"/>
          </p:cNvSpPr>
          <p:nvPr>
            <p:ph type="sldNum" sz="quarter" idx="12"/>
          </p:nvPr>
        </p:nvSpPr>
        <p:spPr/>
        <p:txBody>
          <a:bodyPr/>
          <a:lstStyle/>
          <a:p>
            <a:fld id="{7D64E589-B81B-4CC6-85F7-E62190611B86}" type="slidenum">
              <a:rPr lang="en-US" smtClean="0"/>
              <a:t>78</a:t>
            </a:fld>
            <a:endParaRPr lang="en-US"/>
          </a:p>
        </p:txBody>
      </p:sp>
      <p:sp>
        <p:nvSpPr>
          <p:cNvPr id="7" name="Footer Placeholder 6"/>
          <p:cNvSpPr>
            <a:spLocks noGrp="1"/>
          </p:cNvSpPr>
          <p:nvPr>
            <p:ph type="ftr" sz="quarter" idx="11"/>
          </p:nvPr>
        </p:nvSpPr>
        <p:spPr/>
        <p:txBody>
          <a:bodyPr/>
          <a:lstStyle/>
          <a:p>
            <a:r>
              <a:rPr lang="en-US"/>
              <a:t>Wireframes to demonstrate flow only.  Final design and phrasing TBD.</a:t>
            </a:r>
          </a:p>
        </p:txBody>
      </p:sp>
      <p:sp>
        <p:nvSpPr>
          <p:cNvPr id="9" name="Rectangle 8"/>
          <p:cNvSpPr/>
          <p:nvPr/>
        </p:nvSpPr>
        <p:spPr>
          <a:xfrm>
            <a:off x="76200" y="4724400"/>
            <a:ext cx="5486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Success is shown for individual items on the page according to the user experience of the appertaining  business.</a:t>
            </a:r>
          </a:p>
        </p:txBody>
      </p:sp>
    </p:spTree>
    <p:extLst>
      <p:ext uri="{BB962C8B-B14F-4D97-AF65-F5344CB8AC3E}">
        <p14:creationId xmlns:p14="http://schemas.microsoft.com/office/powerpoint/2010/main" val="231016384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220200" cy="2912966"/>
          </a:xfrm>
          <a:prstGeom prst="rect">
            <a:avLst/>
          </a:prstGeom>
          <a:gradFill>
            <a:gsLst>
              <a:gs pos="0">
                <a:schemeClr val="bg1"/>
              </a:gs>
              <a:gs pos="78000">
                <a:schemeClr val="bg1">
                  <a:lumMod val="0"/>
                  <a:lumOff val="100000"/>
                  <a:alpha val="92000"/>
                </a:schemeClr>
              </a:gs>
              <a:gs pos="100000">
                <a:srgbClr val="EDEEEF"/>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99" y="1261747"/>
            <a:ext cx="2004656" cy="1633853"/>
          </a:xfrm>
          <a:prstGeom prst="rect">
            <a:avLst/>
          </a:prstGeom>
          <a:effectLst>
            <a:glow rad="127000">
              <a:schemeClr val="accent1">
                <a:alpha val="0"/>
              </a:schemeClr>
            </a:glow>
            <a:reflection stA="12000" endPos="65000" dist="50800" dir="5400000" sy="-100000" algn="bl" rotWithShape="0"/>
          </a:effectLst>
        </p:spPr>
      </p:pic>
      <p:sp>
        <p:nvSpPr>
          <p:cNvPr id="11" name="Rectangle 10"/>
          <p:cNvSpPr/>
          <p:nvPr/>
        </p:nvSpPr>
        <p:spPr>
          <a:xfrm>
            <a:off x="0" y="2912966"/>
            <a:ext cx="9220200" cy="3945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8200" y="2571750"/>
            <a:ext cx="3152775" cy="2686050"/>
          </a:xfrm>
          <a:prstGeom prst="rect">
            <a:avLst/>
          </a:prstGeom>
          <a:noFill/>
          <a:ln w="22225">
            <a:solidFill>
              <a:srgbClr val="006600">
                <a:alpha val="50000"/>
              </a:srgbClr>
            </a:solidFill>
            <a:miter lim="800000"/>
            <a:headEnd/>
            <a:tailEnd/>
          </a:ln>
          <a:extLst>
            <a:ext uri="{909E8E84-426E-40DD-AFC4-6F175D3DCCD1}">
              <a14:hiddenFill xmlns:a14="http://schemas.microsoft.com/office/drawing/2010/main">
                <a:solidFill>
                  <a:schemeClr val="accent1"/>
                </a:solidFill>
              </a14:hiddenFill>
            </a:ext>
          </a:extLst>
        </p:spPr>
      </p:pic>
      <p:sp>
        <p:nvSpPr>
          <p:cNvPr id="5" name="Slide Number Placeholder 4"/>
          <p:cNvSpPr>
            <a:spLocks noGrp="1"/>
          </p:cNvSpPr>
          <p:nvPr>
            <p:ph type="sldNum" sz="quarter" idx="12"/>
          </p:nvPr>
        </p:nvSpPr>
        <p:spPr/>
        <p:txBody>
          <a:bodyPr/>
          <a:lstStyle/>
          <a:p>
            <a:fld id="{7D64E589-B81B-4CC6-85F7-E62190611B86}" type="slidenum">
              <a:rPr lang="en-US" smtClean="0"/>
              <a:t>79</a:t>
            </a:fld>
            <a:endParaRPr lang="en-US"/>
          </a:p>
        </p:txBody>
      </p:sp>
      <p:sp>
        <p:nvSpPr>
          <p:cNvPr id="7" name="TextBox 6"/>
          <p:cNvSpPr txBox="1"/>
          <p:nvPr/>
        </p:nvSpPr>
        <p:spPr>
          <a:xfrm>
            <a:off x="4495800" y="3302675"/>
            <a:ext cx="4114800" cy="2031325"/>
          </a:xfrm>
          <a:prstGeom prst="rect">
            <a:avLst/>
          </a:prstGeom>
          <a:noFill/>
        </p:spPr>
        <p:txBody>
          <a:bodyPr wrap="square" rtlCol="0">
            <a:spAutoFit/>
          </a:bodyPr>
          <a:lstStyle/>
          <a:p>
            <a:r>
              <a:rPr lang="en-US" i="1" dirty="0">
                <a:solidFill>
                  <a:srgbClr val="006600"/>
                </a:solidFill>
              </a:rPr>
              <a:t> </a:t>
            </a:r>
            <a:r>
              <a:rPr lang="en-US" dirty="0">
                <a:solidFill>
                  <a:srgbClr val="006600"/>
                </a:solidFill>
              </a:rPr>
              <a:t>“I wanted to use my new Visa as my primary card.  When I changed a preference on the site, Amazon detected all of the other places that I use the card and allowed me to change it everywhere.  This would have been difficult and time consuming on my own.”</a:t>
            </a: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7367943" y="-33654"/>
            <a:ext cx="2004657" cy="1633853"/>
          </a:xfrm>
          <a:prstGeom prst="rect">
            <a:avLst/>
          </a:prstGeom>
          <a:effectLst>
            <a:glow rad="127000">
              <a:schemeClr val="accent1">
                <a:alpha val="0"/>
              </a:schemeClr>
            </a:glow>
            <a:reflection stA="12000" endPos="65000" dist="50800" dir="5400000" sy="-100000" algn="bl" rotWithShape="0"/>
          </a:effectLst>
        </p:spPr>
      </p:pic>
      <p:sp>
        <p:nvSpPr>
          <p:cNvPr id="13" name="TextBox 12"/>
          <p:cNvSpPr txBox="1"/>
          <p:nvPr/>
        </p:nvSpPr>
        <p:spPr>
          <a:xfrm>
            <a:off x="0" y="152400"/>
            <a:ext cx="9220200" cy="1938992"/>
          </a:xfrm>
          <a:prstGeom prst="rect">
            <a:avLst/>
          </a:prstGeom>
          <a:noFill/>
        </p:spPr>
        <p:txBody>
          <a:bodyPr wrap="square" rtlCol="0">
            <a:spAutoFit/>
          </a:bodyPr>
          <a:lstStyle/>
          <a:p>
            <a:pPr algn="ctr"/>
            <a:r>
              <a:rPr lang="en-US" sz="6000" dirty="0">
                <a:latin typeface="Helvetica 55" pitchFamily="34" charset="0"/>
              </a:rPr>
              <a:t>I want to change my</a:t>
            </a:r>
          </a:p>
          <a:p>
            <a:pPr algn="ctr"/>
            <a:r>
              <a:rPr lang="en-US" sz="6000" dirty="0">
                <a:latin typeface="Helvetica 55" pitchFamily="34" charset="0"/>
              </a:rPr>
              <a:t>primary card.</a:t>
            </a:r>
          </a:p>
        </p:txBody>
      </p:sp>
    </p:spTree>
    <p:extLst>
      <p:ext uri="{BB962C8B-B14F-4D97-AF65-F5344CB8AC3E}">
        <p14:creationId xmlns:p14="http://schemas.microsoft.com/office/powerpoint/2010/main" val="3867120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1" y="0"/>
            <a:ext cx="7391394" cy="5890637"/>
          </a:xfrm>
        </p:spPr>
      </p:pic>
      <p:sp>
        <p:nvSpPr>
          <p:cNvPr id="5" name="Slide Number Placeholder 4"/>
          <p:cNvSpPr>
            <a:spLocks noGrp="1"/>
          </p:cNvSpPr>
          <p:nvPr>
            <p:ph type="sldNum" sz="quarter" idx="12"/>
          </p:nvPr>
        </p:nvSpPr>
        <p:spPr/>
        <p:txBody>
          <a:bodyPr/>
          <a:lstStyle/>
          <a:p>
            <a:fld id="{7D64E589-B81B-4CC6-85F7-E62190611B86}" type="slidenum">
              <a:rPr lang="en-US" smtClean="0"/>
              <a:t>8</a:t>
            </a:fld>
            <a:endParaRPr lang="en-US"/>
          </a:p>
        </p:txBody>
      </p:sp>
      <p:sp>
        <p:nvSpPr>
          <p:cNvPr id="8" name="Footer Placeholder 3"/>
          <p:cNvSpPr>
            <a:spLocks noGrp="1"/>
          </p:cNvSpPr>
          <p:nvPr>
            <p:ph type="ftr" sz="quarter" idx="11"/>
          </p:nvPr>
        </p:nvSpPr>
        <p:spPr>
          <a:xfrm>
            <a:off x="3124200" y="6356350"/>
            <a:ext cx="3124200" cy="365125"/>
          </a:xfrm>
        </p:spPr>
        <p:txBody>
          <a:bodyPr/>
          <a:lstStyle/>
          <a:p>
            <a:r>
              <a:rPr lang="en-US"/>
              <a:t>Wireframes to demonstrate flow only.  Final design and phrasing TBD.</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3276600"/>
            <a:ext cx="448888" cy="685800"/>
          </a:xfrm>
          <a:prstGeom prst="rect">
            <a:avLst/>
          </a:prstGeom>
        </p:spPr>
      </p:pic>
      <p:sp>
        <p:nvSpPr>
          <p:cNvPr id="9" name="Rectangle 8"/>
          <p:cNvSpPr/>
          <p:nvPr/>
        </p:nvSpPr>
        <p:spPr>
          <a:xfrm>
            <a:off x="76200" y="4724400"/>
            <a:ext cx="5486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If the card is used in other places, the associations are shown and the user is allowed to choose </a:t>
            </a:r>
          </a:p>
          <a:p>
            <a:pPr algn="ctr"/>
            <a:r>
              <a:rPr lang="en-US" dirty="0"/>
              <a:t>a new payment method.</a:t>
            </a:r>
          </a:p>
        </p:txBody>
      </p:sp>
    </p:spTree>
    <p:extLst>
      <p:ext uri="{BB962C8B-B14F-4D97-AF65-F5344CB8AC3E}">
        <p14:creationId xmlns:p14="http://schemas.microsoft.com/office/powerpoint/2010/main" val="115079807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124200" y="6356350"/>
            <a:ext cx="3124200" cy="365125"/>
          </a:xfrm>
        </p:spPr>
        <p:txBody>
          <a:bodyPr/>
          <a:lstStyle/>
          <a:p>
            <a:r>
              <a:rPr lang="en-US"/>
              <a:t>Wireframes to demonstrate flow only.  Final design and phrasing TBD.</a:t>
            </a:r>
            <a:endParaRPr lang="en-US" dirty="0"/>
          </a:p>
        </p:txBody>
      </p:sp>
      <p:sp>
        <p:nvSpPr>
          <p:cNvPr id="5" name="Slide Number Placeholder 4"/>
          <p:cNvSpPr>
            <a:spLocks noGrp="1"/>
          </p:cNvSpPr>
          <p:nvPr>
            <p:ph type="sldNum" sz="quarter" idx="12"/>
          </p:nvPr>
        </p:nvSpPr>
        <p:spPr/>
        <p:txBody>
          <a:bodyPr/>
          <a:lstStyle/>
          <a:p>
            <a:fld id="{7D64E589-B81B-4CC6-85F7-E62190611B86}" type="slidenum">
              <a:rPr lang="en-US" smtClean="0"/>
              <a:t>80</a:t>
            </a:fld>
            <a:endParaRPr lang="en-US"/>
          </a:p>
        </p:txBody>
      </p:sp>
      <p:sp>
        <p:nvSpPr>
          <p:cNvPr id="13" name="TextBox 12"/>
          <p:cNvSpPr txBox="1"/>
          <p:nvPr/>
        </p:nvSpPr>
        <p:spPr>
          <a:xfrm>
            <a:off x="152400" y="228600"/>
            <a:ext cx="9220200" cy="646331"/>
          </a:xfrm>
          <a:prstGeom prst="rect">
            <a:avLst/>
          </a:prstGeom>
          <a:noFill/>
        </p:spPr>
        <p:txBody>
          <a:bodyPr wrap="square" rtlCol="0">
            <a:spAutoFit/>
          </a:bodyPr>
          <a:lstStyle/>
          <a:p>
            <a:r>
              <a:rPr lang="en-US" sz="3600" dirty="0">
                <a:latin typeface="Helvetica 55" pitchFamily="34" charset="0"/>
              </a:rPr>
              <a:t>Multi-tender Preference (implicit):</a:t>
            </a:r>
          </a:p>
        </p:txBody>
      </p:sp>
      <p:sp>
        <p:nvSpPr>
          <p:cNvPr id="9" name="TextBox 8"/>
          <p:cNvSpPr txBox="1"/>
          <p:nvPr/>
        </p:nvSpPr>
        <p:spPr>
          <a:xfrm>
            <a:off x="1371600" y="1752600"/>
            <a:ext cx="6477000" cy="3970318"/>
          </a:xfrm>
          <a:prstGeom prst="rect">
            <a:avLst/>
          </a:prstGeom>
          <a:noFill/>
        </p:spPr>
        <p:txBody>
          <a:bodyPr wrap="square" rtlCol="0">
            <a:spAutoFit/>
          </a:bodyPr>
          <a:lstStyle/>
          <a:p>
            <a:r>
              <a:rPr lang="en-US" sz="2800" dirty="0">
                <a:latin typeface="Helvetica 45" pitchFamily="34" charset="0"/>
              </a:rPr>
              <a:t>Limited multi-tender enabled for a preference.  Here a user selects a credit card and points for that card along with their GC balance and their Amazon Money Account balance.  </a:t>
            </a:r>
          </a:p>
          <a:p>
            <a:endParaRPr lang="en-US" sz="2800" dirty="0">
              <a:latin typeface="Helvetica 45" pitchFamily="34" charset="0"/>
            </a:endParaRPr>
          </a:p>
          <a:p>
            <a:r>
              <a:rPr lang="en-US" sz="2800" dirty="0">
                <a:latin typeface="Helvetica 45" pitchFamily="34" charset="0"/>
              </a:rPr>
              <a:t>Shown is instrument selection, preference display, and preference selection at point of purchase.    </a:t>
            </a:r>
            <a:endParaRPr lang="en-US" sz="2800" dirty="0">
              <a:solidFill>
                <a:schemeClr val="tx1">
                  <a:lumMod val="85000"/>
                  <a:lumOff val="15000"/>
                </a:schemeClr>
              </a:solidFill>
              <a:latin typeface="Helvetica 45" pitchFamily="34" charset="0"/>
            </a:endParaRPr>
          </a:p>
        </p:txBody>
      </p:sp>
      <p:sp>
        <p:nvSpPr>
          <p:cNvPr id="2" name="Title 1"/>
          <p:cNvSpPr>
            <a:spLocks noGrp="1"/>
          </p:cNvSpPr>
          <p:nvPr>
            <p:ph type="title"/>
          </p:nvPr>
        </p:nvSpPr>
        <p:spPr>
          <a:xfrm>
            <a:off x="12725400" y="1801563"/>
            <a:ext cx="7772400" cy="1362075"/>
          </a:xfrm>
        </p:spPr>
        <p:txBody>
          <a:bodyPr/>
          <a:lstStyle/>
          <a:p>
            <a:r>
              <a:rPr lang="en-US" dirty="0"/>
              <a:t>Eligibility conflict</a:t>
            </a:r>
          </a:p>
        </p:txBody>
      </p:sp>
    </p:spTree>
    <p:extLst>
      <p:ext uri="{BB962C8B-B14F-4D97-AF65-F5344CB8AC3E}">
        <p14:creationId xmlns:p14="http://schemas.microsoft.com/office/powerpoint/2010/main" val="13781457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1" y="0"/>
            <a:ext cx="7391396" cy="5890639"/>
          </a:xfrm>
        </p:spPr>
      </p:pic>
      <p:sp>
        <p:nvSpPr>
          <p:cNvPr id="5" name="Slide Number Placeholder 4"/>
          <p:cNvSpPr>
            <a:spLocks noGrp="1"/>
          </p:cNvSpPr>
          <p:nvPr>
            <p:ph type="sldNum" sz="quarter" idx="12"/>
          </p:nvPr>
        </p:nvSpPr>
        <p:spPr/>
        <p:txBody>
          <a:bodyPr/>
          <a:lstStyle/>
          <a:p>
            <a:fld id="{7D64E589-B81B-4CC6-85F7-E62190611B86}" type="slidenum">
              <a:rPr lang="en-US" smtClean="0"/>
              <a:t>81</a:t>
            </a:fld>
            <a:endParaRPr lang="en-US"/>
          </a:p>
        </p:txBody>
      </p:sp>
      <p:sp>
        <p:nvSpPr>
          <p:cNvPr id="7" name="Footer Placeholder 6"/>
          <p:cNvSpPr>
            <a:spLocks noGrp="1"/>
          </p:cNvSpPr>
          <p:nvPr>
            <p:ph type="ftr" sz="quarter" idx="11"/>
          </p:nvPr>
        </p:nvSpPr>
        <p:spPr/>
        <p:txBody>
          <a:bodyPr/>
          <a:lstStyle/>
          <a:p>
            <a:r>
              <a:rPr lang="en-US"/>
              <a:t>Wireframes to demonstrate flow only.  Final design and phrasing TBD.</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4512" y="1600200"/>
            <a:ext cx="448888" cy="685800"/>
          </a:xfrm>
          <a:prstGeom prst="rect">
            <a:avLst/>
          </a:prstGeom>
        </p:spPr>
      </p:pic>
      <p:sp>
        <p:nvSpPr>
          <p:cNvPr id="8" name="Rectangle 7"/>
          <p:cNvSpPr/>
          <p:nvPr/>
        </p:nvSpPr>
        <p:spPr>
          <a:xfrm>
            <a:off x="76200" y="4724400"/>
            <a:ext cx="5486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Implicit balance selection (i.e.- an umbrella opt-in) allows us to default all balances on.  This includes all future accounts not yet created.</a:t>
            </a:r>
          </a:p>
        </p:txBody>
      </p:sp>
    </p:spTree>
    <p:extLst>
      <p:ext uri="{BB962C8B-B14F-4D97-AF65-F5344CB8AC3E}">
        <p14:creationId xmlns:p14="http://schemas.microsoft.com/office/powerpoint/2010/main" val="421571828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1" y="0"/>
            <a:ext cx="7391396" cy="5890639"/>
          </a:xfrm>
        </p:spPr>
      </p:pic>
      <p:sp>
        <p:nvSpPr>
          <p:cNvPr id="5" name="Slide Number Placeholder 4"/>
          <p:cNvSpPr>
            <a:spLocks noGrp="1"/>
          </p:cNvSpPr>
          <p:nvPr>
            <p:ph type="sldNum" sz="quarter" idx="12"/>
          </p:nvPr>
        </p:nvSpPr>
        <p:spPr/>
        <p:txBody>
          <a:bodyPr/>
          <a:lstStyle/>
          <a:p>
            <a:fld id="{7D64E589-B81B-4CC6-85F7-E62190611B86}" type="slidenum">
              <a:rPr lang="en-US" smtClean="0"/>
              <a:t>82</a:t>
            </a:fld>
            <a:endParaRPr lang="en-US"/>
          </a:p>
        </p:txBody>
      </p:sp>
      <p:sp>
        <p:nvSpPr>
          <p:cNvPr id="7" name="Footer Placeholder 6"/>
          <p:cNvSpPr>
            <a:spLocks noGrp="1"/>
          </p:cNvSpPr>
          <p:nvPr>
            <p:ph type="ftr" sz="quarter" idx="11"/>
          </p:nvPr>
        </p:nvSpPr>
        <p:spPr/>
        <p:txBody>
          <a:bodyPr/>
          <a:lstStyle/>
          <a:p>
            <a:r>
              <a:rPr lang="en-US"/>
              <a:t>Wireframes to demonstrate flow only.  Final design and phrasing TBD.</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0" y="2209800"/>
            <a:ext cx="448888" cy="685800"/>
          </a:xfrm>
          <a:prstGeom prst="rect">
            <a:avLst/>
          </a:prstGeom>
        </p:spPr>
      </p:pic>
      <p:sp>
        <p:nvSpPr>
          <p:cNvPr id="9" name="Rectangle 8"/>
          <p:cNvSpPr/>
          <p:nvPr/>
        </p:nvSpPr>
        <p:spPr>
          <a:xfrm>
            <a:off x="76200" y="4724400"/>
            <a:ext cx="5486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Implicit selection also creates a very compact and simple toggle for preference display.  The “more options” link provides fine tuning for selection and precedence.</a:t>
            </a:r>
          </a:p>
        </p:txBody>
      </p:sp>
    </p:spTree>
    <p:extLst>
      <p:ext uri="{BB962C8B-B14F-4D97-AF65-F5344CB8AC3E}">
        <p14:creationId xmlns:p14="http://schemas.microsoft.com/office/powerpoint/2010/main" val="350807786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1" y="0"/>
            <a:ext cx="7391396" cy="5890638"/>
          </a:xfrm>
        </p:spPr>
      </p:pic>
      <p:sp>
        <p:nvSpPr>
          <p:cNvPr id="5" name="Slide Number Placeholder 4"/>
          <p:cNvSpPr>
            <a:spLocks noGrp="1"/>
          </p:cNvSpPr>
          <p:nvPr>
            <p:ph type="sldNum" sz="quarter" idx="12"/>
          </p:nvPr>
        </p:nvSpPr>
        <p:spPr/>
        <p:txBody>
          <a:bodyPr/>
          <a:lstStyle/>
          <a:p>
            <a:fld id="{7D64E589-B81B-4CC6-85F7-E62190611B86}" type="slidenum">
              <a:rPr lang="en-US" smtClean="0"/>
              <a:t>83</a:t>
            </a:fld>
            <a:endParaRPr lang="en-US"/>
          </a:p>
        </p:txBody>
      </p:sp>
      <p:sp>
        <p:nvSpPr>
          <p:cNvPr id="7" name="Footer Placeholder 6"/>
          <p:cNvSpPr>
            <a:spLocks noGrp="1"/>
          </p:cNvSpPr>
          <p:nvPr>
            <p:ph type="ftr" sz="quarter" idx="11"/>
          </p:nvPr>
        </p:nvSpPr>
        <p:spPr/>
        <p:txBody>
          <a:bodyPr/>
          <a:lstStyle/>
          <a:p>
            <a:r>
              <a:rPr lang="en-US"/>
              <a:t>Wireframes to demonstrate flow only.  Final design and phrasing TBD.</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200" y="3733800"/>
            <a:ext cx="448888" cy="685800"/>
          </a:xfrm>
          <a:prstGeom prst="rect">
            <a:avLst/>
          </a:prstGeom>
        </p:spPr>
      </p:pic>
      <p:sp>
        <p:nvSpPr>
          <p:cNvPr id="9" name="Rectangle 8"/>
          <p:cNvSpPr/>
          <p:nvPr/>
        </p:nvSpPr>
        <p:spPr>
          <a:xfrm>
            <a:off x="76200" y="4724400"/>
            <a:ext cx="5486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By clicking “More options” advanced users may specify exactly which balances should be used for each preference.  Precedence could be added here if desired.</a:t>
            </a:r>
          </a:p>
        </p:txBody>
      </p:sp>
    </p:spTree>
    <p:extLst>
      <p:ext uri="{BB962C8B-B14F-4D97-AF65-F5344CB8AC3E}">
        <p14:creationId xmlns:p14="http://schemas.microsoft.com/office/powerpoint/2010/main" val="252887360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1" y="0"/>
            <a:ext cx="7391396" cy="5890638"/>
          </a:xfrm>
        </p:spPr>
      </p:pic>
      <p:sp>
        <p:nvSpPr>
          <p:cNvPr id="5" name="Slide Number Placeholder 4"/>
          <p:cNvSpPr>
            <a:spLocks noGrp="1"/>
          </p:cNvSpPr>
          <p:nvPr>
            <p:ph type="sldNum" sz="quarter" idx="12"/>
          </p:nvPr>
        </p:nvSpPr>
        <p:spPr/>
        <p:txBody>
          <a:bodyPr/>
          <a:lstStyle/>
          <a:p>
            <a:fld id="{7D64E589-B81B-4CC6-85F7-E62190611B86}" type="slidenum">
              <a:rPr lang="en-US" smtClean="0"/>
              <a:t>84</a:t>
            </a:fld>
            <a:endParaRPr lang="en-US"/>
          </a:p>
        </p:txBody>
      </p:sp>
      <p:sp>
        <p:nvSpPr>
          <p:cNvPr id="7" name="Footer Placeholder 6"/>
          <p:cNvSpPr>
            <a:spLocks noGrp="1"/>
          </p:cNvSpPr>
          <p:nvPr>
            <p:ph type="ftr" sz="quarter" idx="11"/>
          </p:nvPr>
        </p:nvSpPr>
        <p:spPr/>
        <p:txBody>
          <a:bodyPr/>
          <a:lstStyle/>
          <a:p>
            <a:r>
              <a:rPr lang="en-US"/>
              <a:t>Wireframes to demonstrate flow only.  Final design and phrasing TBD.</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200" y="3124200"/>
            <a:ext cx="448888" cy="685800"/>
          </a:xfrm>
          <a:prstGeom prst="rect">
            <a:avLst/>
          </a:prstGeom>
        </p:spPr>
      </p:pic>
      <p:sp>
        <p:nvSpPr>
          <p:cNvPr id="9" name="Rectangle 8"/>
          <p:cNvSpPr/>
          <p:nvPr/>
        </p:nvSpPr>
        <p:spPr>
          <a:xfrm>
            <a:off x="76200" y="4724400"/>
            <a:ext cx="5486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Implicit selection also allows users to quickly turn balances on and off during a purchase and simplifies the preference display.  </a:t>
            </a:r>
          </a:p>
        </p:txBody>
      </p:sp>
    </p:spTree>
    <p:extLst>
      <p:ext uri="{BB962C8B-B14F-4D97-AF65-F5344CB8AC3E}">
        <p14:creationId xmlns:p14="http://schemas.microsoft.com/office/powerpoint/2010/main" val="154293704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1" y="0"/>
            <a:ext cx="7391395" cy="5890638"/>
          </a:xfrm>
        </p:spPr>
      </p:pic>
      <p:sp>
        <p:nvSpPr>
          <p:cNvPr id="5" name="Slide Number Placeholder 4"/>
          <p:cNvSpPr>
            <a:spLocks noGrp="1"/>
          </p:cNvSpPr>
          <p:nvPr>
            <p:ph type="sldNum" sz="quarter" idx="12"/>
          </p:nvPr>
        </p:nvSpPr>
        <p:spPr/>
        <p:txBody>
          <a:bodyPr/>
          <a:lstStyle/>
          <a:p>
            <a:fld id="{7D64E589-B81B-4CC6-85F7-E62190611B86}" type="slidenum">
              <a:rPr lang="en-US" smtClean="0"/>
              <a:t>85</a:t>
            </a:fld>
            <a:endParaRPr lang="en-US"/>
          </a:p>
        </p:txBody>
      </p:sp>
      <p:sp>
        <p:nvSpPr>
          <p:cNvPr id="7" name="Footer Placeholder 6"/>
          <p:cNvSpPr>
            <a:spLocks noGrp="1"/>
          </p:cNvSpPr>
          <p:nvPr>
            <p:ph type="ftr" sz="quarter" idx="11"/>
          </p:nvPr>
        </p:nvSpPr>
        <p:spPr/>
        <p:txBody>
          <a:bodyPr/>
          <a:lstStyle/>
          <a:p>
            <a:r>
              <a:rPr lang="en-US"/>
              <a:t>Wireframes to demonstrate flow only.  Final design and phrasing TBD.</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7720" y="4786745"/>
            <a:ext cx="408080" cy="623455"/>
          </a:xfrm>
          <a:prstGeom prst="rect">
            <a:avLst/>
          </a:prstGeom>
        </p:spPr>
      </p:pic>
      <p:sp>
        <p:nvSpPr>
          <p:cNvPr id="9" name="Rectangle 8"/>
          <p:cNvSpPr/>
          <p:nvPr/>
        </p:nvSpPr>
        <p:spPr>
          <a:xfrm>
            <a:off x="76200" y="4724400"/>
            <a:ext cx="5486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Advanced users may also choose exact consumption </a:t>
            </a:r>
            <a:r>
              <a:rPr lang="en-US" dirty="0" err="1"/>
              <a:t>behaviour</a:t>
            </a:r>
            <a:r>
              <a:rPr lang="en-US" dirty="0"/>
              <a:t> at the point of purchase.  </a:t>
            </a:r>
          </a:p>
        </p:txBody>
      </p:sp>
    </p:spTree>
    <p:extLst>
      <p:ext uri="{BB962C8B-B14F-4D97-AF65-F5344CB8AC3E}">
        <p14:creationId xmlns:p14="http://schemas.microsoft.com/office/powerpoint/2010/main" val="50105753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124200" y="6356350"/>
            <a:ext cx="3124200" cy="365125"/>
          </a:xfrm>
        </p:spPr>
        <p:txBody>
          <a:bodyPr/>
          <a:lstStyle/>
          <a:p>
            <a:r>
              <a:rPr lang="en-US"/>
              <a:t>Wireframes to demonstrate flow only.  Final design and phrasing TBD.</a:t>
            </a:r>
            <a:endParaRPr lang="en-US" dirty="0"/>
          </a:p>
        </p:txBody>
      </p:sp>
      <p:sp>
        <p:nvSpPr>
          <p:cNvPr id="5" name="Slide Number Placeholder 4"/>
          <p:cNvSpPr>
            <a:spLocks noGrp="1"/>
          </p:cNvSpPr>
          <p:nvPr>
            <p:ph type="sldNum" sz="quarter" idx="12"/>
          </p:nvPr>
        </p:nvSpPr>
        <p:spPr/>
        <p:txBody>
          <a:bodyPr/>
          <a:lstStyle/>
          <a:p>
            <a:fld id="{7D64E589-B81B-4CC6-85F7-E62190611B86}" type="slidenum">
              <a:rPr lang="en-US" smtClean="0"/>
              <a:t>86</a:t>
            </a:fld>
            <a:endParaRPr lang="en-US"/>
          </a:p>
        </p:txBody>
      </p:sp>
      <p:sp>
        <p:nvSpPr>
          <p:cNvPr id="13" name="TextBox 12"/>
          <p:cNvSpPr txBox="1"/>
          <p:nvPr/>
        </p:nvSpPr>
        <p:spPr>
          <a:xfrm>
            <a:off x="152400" y="228600"/>
            <a:ext cx="9220200" cy="646331"/>
          </a:xfrm>
          <a:prstGeom prst="rect">
            <a:avLst/>
          </a:prstGeom>
          <a:noFill/>
        </p:spPr>
        <p:txBody>
          <a:bodyPr wrap="square" rtlCol="0">
            <a:spAutoFit/>
          </a:bodyPr>
          <a:lstStyle/>
          <a:p>
            <a:r>
              <a:rPr lang="en-US" sz="3600" dirty="0">
                <a:latin typeface="Helvetica 55" pitchFamily="34" charset="0"/>
              </a:rPr>
              <a:t>Multi-tender Preference (explicit):</a:t>
            </a:r>
          </a:p>
        </p:txBody>
      </p:sp>
      <p:sp>
        <p:nvSpPr>
          <p:cNvPr id="9" name="TextBox 8"/>
          <p:cNvSpPr txBox="1"/>
          <p:nvPr/>
        </p:nvSpPr>
        <p:spPr>
          <a:xfrm>
            <a:off x="1371600" y="1752600"/>
            <a:ext cx="6477000" cy="3970318"/>
          </a:xfrm>
          <a:prstGeom prst="rect">
            <a:avLst/>
          </a:prstGeom>
          <a:noFill/>
        </p:spPr>
        <p:txBody>
          <a:bodyPr wrap="square" rtlCol="0">
            <a:spAutoFit/>
          </a:bodyPr>
          <a:lstStyle/>
          <a:p>
            <a:r>
              <a:rPr lang="en-US" sz="2800" dirty="0">
                <a:latin typeface="Helvetica 45" pitchFamily="34" charset="0"/>
              </a:rPr>
              <a:t>Limited multi-tender enabled for a preference.  Here a user selects a credit card and points balance for that card along with their GC balance and their Amazon Money Account balance.  </a:t>
            </a:r>
          </a:p>
          <a:p>
            <a:endParaRPr lang="en-US" sz="2800" dirty="0">
              <a:latin typeface="Helvetica 45" pitchFamily="34" charset="0"/>
            </a:endParaRPr>
          </a:p>
          <a:p>
            <a:r>
              <a:rPr lang="en-US" sz="2800" dirty="0">
                <a:latin typeface="Helvetica 45" pitchFamily="34" charset="0"/>
              </a:rPr>
              <a:t>Shown is instrument selection, preference display, and preference selection at point of purchase.    </a:t>
            </a:r>
            <a:endParaRPr lang="en-US" sz="2800" dirty="0">
              <a:solidFill>
                <a:schemeClr val="tx1">
                  <a:lumMod val="85000"/>
                  <a:lumOff val="15000"/>
                </a:schemeClr>
              </a:solidFill>
              <a:latin typeface="Helvetica 45" pitchFamily="34" charset="0"/>
            </a:endParaRPr>
          </a:p>
        </p:txBody>
      </p:sp>
      <p:sp>
        <p:nvSpPr>
          <p:cNvPr id="2" name="Title 1"/>
          <p:cNvSpPr>
            <a:spLocks noGrp="1"/>
          </p:cNvSpPr>
          <p:nvPr>
            <p:ph type="title"/>
          </p:nvPr>
        </p:nvSpPr>
        <p:spPr>
          <a:xfrm>
            <a:off x="12725400" y="1801563"/>
            <a:ext cx="7772400" cy="1362075"/>
          </a:xfrm>
        </p:spPr>
        <p:txBody>
          <a:bodyPr/>
          <a:lstStyle/>
          <a:p>
            <a:r>
              <a:rPr lang="en-US" dirty="0"/>
              <a:t>Eligibility conflict</a:t>
            </a:r>
          </a:p>
        </p:txBody>
      </p:sp>
    </p:spTree>
    <p:extLst>
      <p:ext uri="{BB962C8B-B14F-4D97-AF65-F5344CB8AC3E}">
        <p14:creationId xmlns:p14="http://schemas.microsoft.com/office/powerpoint/2010/main" val="252090548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1" y="0"/>
            <a:ext cx="7391395" cy="5890638"/>
          </a:xfrm>
        </p:spPr>
      </p:pic>
      <p:sp>
        <p:nvSpPr>
          <p:cNvPr id="5" name="Slide Number Placeholder 4"/>
          <p:cNvSpPr>
            <a:spLocks noGrp="1"/>
          </p:cNvSpPr>
          <p:nvPr>
            <p:ph type="sldNum" sz="quarter" idx="12"/>
          </p:nvPr>
        </p:nvSpPr>
        <p:spPr/>
        <p:txBody>
          <a:bodyPr/>
          <a:lstStyle/>
          <a:p>
            <a:fld id="{7D64E589-B81B-4CC6-85F7-E62190611B86}" type="slidenum">
              <a:rPr lang="en-US" smtClean="0"/>
              <a:t>87</a:t>
            </a:fld>
            <a:endParaRPr lang="en-US"/>
          </a:p>
        </p:txBody>
      </p:sp>
      <p:sp>
        <p:nvSpPr>
          <p:cNvPr id="7" name="Footer Placeholder 6"/>
          <p:cNvSpPr>
            <a:spLocks noGrp="1"/>
          </p:cNvSpPr>
          <p:nvPr>
            <p:ph type="ftr" sz="quarter" idx="11"/>
          </p:nvPr>
        </p:nvSpPr>
        <p:spPr/>
        <p:txBody>
          <a:bodyPr/>
          <a:lstStyle/>
          <a:p>
            <a:r>
              <a:rPr lang="en-US"/>
              <a:t>Wireframes to demonstrate flow only.  Final design and phrasing TBD.</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8312" y="1600200"/>
            <a:ext cx="448888" cy="685800"/>
          </a:xfrm>
          <a:prstGeom prst="rect">
            <a:avLst/>
          </a:prstGeom>
        </p:spPr>
      </p:pic>
      <p:sp>
        <p:nvSpPr>
          <p:cNvPr id="9" name="Rectangle 8"/>
          <p:cNvSpPr/>
          <p:nvPr/>
        </p:nvSpPr>
        <p:spPr>
          <a:xfrm>
            <a:off x="76200" y="4724400"/>
            <a:ext cx="5486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On the other hand, explicit selection (no umbrella) requires the user to manually select each account.</a:t>
            </a:r>
          </a:p>
        </p:txBody>
      </p:sp>
    </p:spTree>
    <p:extLst>
      <p:ext uri="{BB962C8B-B14F-4D97-AF65-F5344CB8AC3E}">
        <p14:creationId xmlns:p14="http://schemas.microsoft.com/office/powerpoint/2010/main" val="389551571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1" y="0"/>
            <a:ext cx="7391396" cy="5890638"/>
          </a:xfrm>
        </p:spPr>
      </p:pic>
      <p:sp>
        <p:nvSpPr>
          <p:cNvPr id="5" name="Slide Number Placeholder 4"/>
          <p:cNvSpPr>
            <a:spLocks noGrp="1"/>
          </p:cNvSpPr>
          <p:nvPr>
            <p:ph type="sldNum" sz="quarter" idx="12"/>
          </p:nvPr>
        </p:nvSpPr>
        <p:spPr/>
        <p:txBody>
          <a:bodyPr/>
          <a:lstStyle/>
          <a:p>
            <a:fld id="{7D64E589-B81B-4CC6-85F7-E62190611B86}" type="slidenum">
              <a:rPr lang="en-US" smtClean="0"/>
              <a:t>88</a:t>
            </a:fld>
            <a:endParaRPr lang="en-US"/>
          </a:p>
        </p:txBody>
      </p:sp>
      <p:sp>
        <p:nvSpPr>
          <p:cNvPr id="7" name="Footer Placeholder 6"/>
          <p:cNvSpPr>
            <a:spLocks noGrp="1"/>
          </p:cNvSpPr>
          <p:nvPr>
            <p:ph type="ftr" sz="quarter" idx="11"/>
          </p:nvPr>
        </p:nvSpPr>
        <p:spPr/>
        <p:txBody>
          <a:bodyPr/>
          <a:lstStyle/>
          <a:p>
            <a:r>
              <a:rPr lang="en-US"/>
              <a:t>Wireframes to demonstrate flow only.  Final design and phrasing TBD.</a:t>
            </a:r>
          </a:p>
        </p:txBody>
      </p:sp>
      <p:sp>
        <p:nvSpPr>
          <p:cNvPr id="9" name="Rectangle 8"/>
          <p:cNvSpPr/>
          <p:nvPr/>
        </p:nvSpPr>
        <p:spPr>
          <a:xfrm>
            <a:off x="76200" y="4724400"/>
            <a:ext cx="5486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Explicit selection also requires that each instrument be displayed in the preference summary which can get quite long with multiple balance accounts.</a:t>
            </a:r>
          </a:p>
        </p:txBody>
      </p:sp>
    </p:spTree>
    <p:extLst>
      <p:ext uri="{BB962C8B-B14F-4D97-AF65-F5344CB8AC3E}">
        <p14:creationId xmlns:p14="http://schemas.microsoft.com/office/powerpoint/2010/main" val="206852877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1" y="0"/>
            <a:ext cx="7391395" cy="5890638"/>
          </a:xfrm>
        </p:spPr>
      </p:pic>
      <p:sp>
        <p:nvSpPr>
          <p:cNvPr id="5" name="Slide Number Placeholder 4"/>
          <p:cNvSpPr>
            <a:spLocks noGrp="1"/>
          </p:cNvSpPr>
          <p:nvPr>
            <p:ph type="sldNum" sz="quarter" idx="12"/>
          </p:nvPr>
        </p:nvSpPr>
        <p:spPr/>
        <p:txBody>
          <a:bodyPr/>
          <a:lstStyle/>
          <a:p>
            <a:fld id="{7D64E589-B81B-4CC6-85F7-E62190611B86}" type="slidenum">
              <a:rPr lang="en-US" smtClean="0"/>
              <a:t>89</a:t>
            </a:fld>
            <a:endParaRPr lang="en-US"/>
          </a:p>
        </p:txBody>
      </p:sp>
      <p:sp>
        <p:nvSpPr>
          <p:cNvPr id="7" name="Footer Placeholder 6"/>
          <p:cNvSpPr>
            <a:spLocks noGrp="1"/>
          </p:cNvSpPr>
          <p:nvPr>
            <p:ph type="ftr" sz="quarter" idx="11"/>
          </p:nvPr>
        </p:nvSpPr>
        <p:spPr/>
        <p:txBody>
          <a:bodyPr/>
          <a:lstStyle/>
          <a:p>
            <a:r>
              <a:rPr lang="en-US"/>
              <a:t>Wireframes to demonstrate flow only.  Final design and phrasing TBD.</a:t>
            </a:r>
          </a:p>
        </p:txBody>
      </p:sp>
      <p:sp>
        <p:nvSpPr>
          <p:cNvPr id="9" name="Rectangle 8"/>
          <p:cNvSpPr/>
          <p:nvPr/>
        </p:nvSpPr>
        <p:spPr>
          <a:xfrm>
            <a:off x="76200" y="4724400"/>
            <a:ext cx="5486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This also creates a more complex summary during purchase, makes it harder to change settings, and makes the shipping address less clear.  </a:t>
            </a:r>
          </a:p>
        </p:txBody>
      </p:sp>
    </p:spTree>
    <p:extLst>
      <p:ext uri="{BB962C8B-B14F-4D97-AF65-F5344CB8AC3E}">
        <p14:creationId xmlns:p14="http://schemas.microsoft.com/office/powerpoint/2010/main" val="3843587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1" y="0"/>
            <a:ext cx="7391396" cy="5890639"/>
          </a:xfrm>
        </p:spPr>
      </p:pic>
      <p:sp>
        <p:nvSpPr>
          <p:cNvPr id="5" name="Slide Number Placeholder 4"/>
          <p:cNvSpPr>
            <a:spLocks noGrp="1"/>
          </p:cNvSpPr>
          <p:nvPr>
            <p:ph type="sldNum" sz="quarter" idx="12"/>
          </p:nvPr>
        </p:nvSpPr>
        <p:spPr/>
        <p:txBody>
          <a:bodyPr/>
          <a:lstStyle/>
          <a:p>
            <a:fld id="{7D64E589-B81B-4CC6-85F7-E62190611B86}" type="slidenum">
              <a:rPr lang="en-US" smtClean="0"/>
              <a:t>9</a:t>
            </a:fld>
            <a:endParaRPr lang="en-US"/>
          </a:p>
        </p:txBody>
      </p:sp>
      <p:sp>
        <p:nvSpPr>
          <p:cNvPr id="8" name="Footer Placeholder 3"/>
          <p:cNvSpPr>
            <a:spLocks noGrp="1"/>
          </p:cNvSpPr>
          <p:nvPr>
            <p:ph type="ftr" sz="quarter" idx="11"/>
          </p:nvPr>
        </p:nvSpPr>
        <p:spPr>
          <a:xfrm>
            <a:off x="3124200" y="6356350"/>
            <a:ext cx="3124200" cy="365125"/>
          </a:xfrm>
        </p:spPr>
        <p:txBody>
          <a:bodyPr/>
          <a:lstStyle/>
          <a:p>
            <a:r>
              <a:rPr lang="en-US"/>
              <a:t>Wireframes to demonstrate flow only.  Final design and phrasing TBD.</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0112" y="3429000"/>
            <a:ext cx="448888" cy="685800"/>
          </a:xfrm>
          <a:prstGeom prst="rect">
            <a:avLst/>
          </a:prstGeom>
        </p:spPr>
      </p:pic>
      <p:sp>
        <p:nvSpPr>
          <p:cNvPr id="9" name="Rectangle 8"/>
          <p:cNvSpPr/>
          <p:nvPr/>
        </p:nvSpPr>
        <p:spPr>
          <a:xfrm>
            <a:off x="76200" y="4724400"/>
            <a:ext cx="5486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User selects new credit card.</a:t>
            </a:r>
          </a:p>
        </p:txBody>
      </p:sp>
    </p:spTree>
    <p:extLst>
      <p:ext uri="{BB962C8B-B14F-4D97-AF65-F5344CB8AC3E}">
        <p14:creationId xmlns:p14="http://schemas.microsoft.com/office/powerpoint/2010/main" val="8973119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600" dirty="0" smtClean="0">
            <a:latin typeface="Helvetica 55"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273267</TotalTime>
  <Words>3911</Words>
  <Application>Microsoft Office PowerPoint</Application>
  <PresentationFormat>On-screen Show (4:3)</PresentationFormat>
  <Paragraphs>379</Paragraphs>
  <Slides>89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89</vt:i4>
      </vt:variant>
    </vt:vector>
  </HeadingPairs>
  <TitlesOfParts>
    <vt:vector size="94" baseType="lpstr">
      <vt:lpstr>Arial</vt:lpstr>
      <vt:lpstr>Calibri</vt:lpstr>
      <vt:lpstr>Helvetica 45</vt:lpstr>
      <vt:lpstr>Helvetica 55</vt:lpstr>
      <vt:lpstr>Office Theme</vt:lpstr>
      <vt:lpstr>Notes</vt:lpstr>
      <vt:lpstr>Table of contents</vt:lpstr>
      <vt:lpstr>Section 1:  Update</vt:lpstr>
      <vt:lpstr>I lost my credit card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Section 2:  Preference</vt:lpstr>
      <vt:lpstr>I want to save my choices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want to see what will be used</vt:lpstr>
      <vt:lpstr>PowerPoint Presentation</vt:lpstr>
      <vt:lpstr>PowerPoint Presentation</vt:lpstr>
      <vt:lpstr>PowerPoint Presentation</vt:lpstr>
      <vt:lpstr>I want to easily select a different preference</vt:lpstr>
      <vt:lpstr>PowerPoint Presentation</vt:lpstr>
      <vt:lpstr>PowerPoint Presentation</vt:lpstr>
      <vt:lpstr>PowerPoint Presentation</vt:lpstr>
      <vt:lpstr>PowerPoint Presentation</vt:lpstr>
      <vt:lpstr>PowerPoint Presentation</vt:lpstr>
      <vt:lpstr>PowerPoint Presentation</vt:lpstr>
      <vt:lpstr>appendix</vt:lpstr>
      <vt:lpstr>Preference Display with address</vt:lpstr>
      <vt:lpstr>PowerPoint Presentation</vt:lpstr>
      <vt:lpstr>Preference Display with address</vt:lpstr>
      <vt:lpstr>PowerPoint Presentation</vt:lpstr>
      <vt:lpstr>Preference Display with address</vt:lpstr>
      <vt:lpstr>PowerPoint Presentation</vt:lpstr>
      <vt:lpstr>Preference Display with address</vt:lpstr>
      <vt:lpstr>PowerPoint Presentation</vt:lpstr>
      <vt:lpstr>Deferred update</vt:lpstr>
      <vt:lpstr>PowerPoint Presentation</vt:lpstr>
      <vt:lpstr>PowerPoint Presentation</vt:lpstr>
      <vt:lpstr>PowerPoint Presentation</vt:lpstr>
      <vt:lpstr>PowerPoint Presentation</vt:lpstr>
      <vt:lpstr>PowerPoint Presentation</vt:lpstr>
      <vt:lpstr>Eligibility conflict</vt:lpstr>
      <vt:lpstr>PowerPoint Presentation</vt:lpstr>
      <vt:lpstr>PowerPoint Presentation</vt:lpstr>
      <vt:lpstr>PowerPoint Presentation</vt:lpstr>
      <vt:lpstr>PowerPoint Presentation</vt:lpstr>
      <vt:lpstr>PowerPoint Presentation</vt:lpstr>
      <vt:lpstr>Eligibility conflict at the point of purchase</vt:lpstr>
      <vt:lpstr>PowerPoint Presentation</vt:lpstr>
      <vt:lpstr>I got a failure email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want to change my primary card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Eligibility conflict</vt:lpstr>
      <vt:lpstr>PowerPoint Presentation</vt:lpstr>
      <vt:lpstr>PowerPoint Presentation</vt:lpstr>
      <vt:lpstr>PowerPoint Presentation</vt:lpstr>
      <vt:lpstr>PowerPoint Presentation</vt:lpstr>
      <vt:lpstr>PowerPoint Presentation</vt:lpstr>
      <vt:lpstr>Eligibility conflict</vt:lpstr>
      <vt:lpstr>PowerPoint Presentation</vt:lpstr>
      <vt:lpstr>PowerPoint Presentation</vt:lpstr>
      <vt:lpstr>PowerPoint Presentation</vt:lpstr>
    </vt:vector>
  </TitlesOfParts>
  <Company>Amazon.com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Payments</dc:title>
  <dc:creator>User</dc:creator>
  <cp:lastModifiedBy>Daniel Callicoat</cp:lastModifiedBy>
  <cp:revision>404</cp:revision>
  <cp:lastPrinted>2014-08-08T16:51:23Z</cp:lastPrinted>
  <dcterms:created xsi:type="dcterms:W3CDTF">2012-02-10T22:10:02Z</dcterms:created>
  <dcterms:modified xsi:type="dcterms:W3CDTF">2022-11-19T00:34:40Z</dcterms:modified>
</cp:coreProperties>
</file>